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5" r:id="rId20"/>
    <p:sldId id="276" r:id="rId21"/>
    <p:sldId id="279" r:id="rId22"/>
    <p:sldId id="277" r:id="rId23"/>
    <p:sldId id="282" r:id="rId24"/>
    <p:sldId id="281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B3F4F-0267-4608-8BB3-13B111F5AC9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799FDA1-C866-4E02-8729-D1C8EE64DA61}">
      <dgm:prSet phldrT="[Текст]"/>
      <dgm:spPr/>
      <dgm:t>
        <a:bodyPr/>
        <a:lstStyle/>
        <a:p>
          <a:pPr algn="l"/>
          <a:r>
            <a:rPr lang="ru-RU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Солнечные электростанции</a:t>
          </a:r>
        </a:p>
        <a:p>
          <a:pPr algn="just"/>
          <a:r>
            <a:rPr lang="ru-RU" u="none" dirty="0" smtClean="0">
              <a:solidFill>
                <a:schemeClr val="bg1"/>
              </a:solidFill>
              <a:effectLst/>
            </a:rPr>
            <a:t>Преобразуют солнечную радиацию в электрическую энергию.</a:t>
          </a:r>
          <a:endParaRPr lang="ru-RU" u="none" dirty="0">
            <a:solidFill>
              <a:schemeClr val="bg1"/>
            </a:solidFill>
            <a:effectLst/>
          </a:endParaRPr>
        </a:p>
      </dgm:t>
    </dgm:pt>
    <dgm:pt modelId="{12D90225-DF9B-45AE-B0EA-B9BAE37FFBA8}" type="parTrans" cxnId="{81C2ACE3-F282-4194-8928-8B99D0CF20C8}">
      <dgm:prSet/>
      <dgm:spPr/>
      <dgm:t>
        <a:bodyPr/>
        <a:lstStyle/>
        <a:p>
          <a:endParaRPr lang="ru-RU"/>
        </a:p>
      </dgm:t>
    </dgm:pt>
    <dgm:pt modelId="{09D03AF2-FCE0-42AD-BA31-DCC4E0C7104B}" type="sibTrans" cxnId="{81C2ACE3-F282-4194-8928-8B99D0CF20C8}">
      <dgm:prSet/>
      <dgm:spPr/>
      <dgm:t>
        <a:bodyPr/>
        <a:lstStyle/>
        <a:p>
          <a:endParaRPr lang="ru-RU"/>
        </a:p>
      </dgm:t>
    </dgm:pt>
    <dgm:pt modelId="{AB3F618A-23DA-4BE4-88D4-647C6FB015DD}">
      <dgm:prSet phldrT="[Текст]" custT="1"/>
      <dgm:spPr/>
      <dgm:t>
        <a:bodyPr/>
        <a:lstStyle/>
        <a:p>
          <a:pPr algn="l"/>
          <a:r>
            <a:rPr lang="ru-RU" sz="1600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Ветряные электростанции</a:t>
          </a:r>
        </a:p>
        <a:p>
          <a:pPr algn="just"/>
          <a:r>
            <a:rPr lang="ru-RU" sz="1600" u="none" dirty="0" smtClean="0">
              <a:solidFill>
                <a:schemeClr val="bg1"/>
              </a:solidFill>
              <a:effectLst/>
            </a:rPr>
            <a:t>Несколько </a:t>
          </a:r>
          <a:r>
            <a:rPr lang="ru-RU" sz="1600" u="none" dirty="0" err="1" smtClean="0">
              <a:solidFill>
                <a:schemeClr val="bg1"/>
              </a:solidFill>
              <a:effectLst/>
            </a:rPr>
            <a:t>ветрогенераторов</a:t>
          </a:r>
          <a:r>
            <a:rPr lang="ru-RU" sz="1600" u="none" dirty="0" smtClean="0">
              <a:solidFill>
                <a:schemeClr val="bg1"/>
              </a:solidFill>
              <a:effectLst/>
            </a:rPr>
            <a:t>, собранных в одном или нескольких местах и объединённых в единую сеть.</a:t>
          </a:r>
          <a:endParaRPr lang="ru-RU" sz="1600" u="none" dirty="0">
            <a:solidFill>
              <a:schemeClr val="bg1"/>
            </a:solidFill>
            <a:effectLst/>
          </a:endParaRPr>
        </a:p>
      </dgm:t>
    </dgm:pt>
    <dgm:pt modelId="{E8530698-95FE-4577-9020-32D139A70788}" type="parTrans" cxnId="{DE3D38BA-F622-4729-A257-C369F62C862D}">
      <dgm:prSet/>
      <dgm:spPr/>
      <dgm:t>
        <a:bodyPr/>
        <a:lstStyle/>
        <a:p>
          <a:endParaRPr lang="ru-RU"/>
        </a:p>
      </dgm:t>
    </dgm:pt>
    <dgm:pt modelId="{30C2DBB7-329D-4C0B-BC59-B175543F22A8}" type="sibTrans" cxnId="{DE3D38BA-F622-4729-A257-C369F62C862D}">
      <dgm:prSet/>
      <dgm:spPr/>
      <dgm:t>
        <a:bodyPr/>
        <a:lstStyle/>
        <a:p>
          <a:endParaRPr lang="ru-RU"/>
        </a:p>
      </dgm:t>
    </dgm:pt>
    <dgm:pt modelId="{84EEE265-3AE8-41C5-86C0-FCA6276972C2}">
      <dgm:prSet phldrT="[Текст]"/>
      <dgm:spPr/>
      <dgm:t>
        <a:bodyPr/>
        <a:lstStyle/>
        <a:p>
          <a:pPr algn="l"/>
          <a:r>
            <a:rPr lang="ru-RU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Геотермальные станции</a:t>
          </a:r>
        </a:p>
        <a:p>
          <a:pPr algn="just"/>
          <a:r>
            <a:rPr lang="ru-RU" u="none" dirty="0" smtClean="0">
              <a:solidFill>
                <a:schemeClr val="bg1"/>
              </a:solidFill>
              <a:effectLst/>
            </a:rPr>
            <a:t>Вырабатывают электрическую энергию из тепловой энергии подземных источников (например, гейзеров). </a:t>
          </a:r>
          <a:endParaRPr lang="ru-RU" u="none" dirty="0">
            <a:solidFill>
              <a:schemeClr val="bg1"/>
            </a:solidFill>
            <a:effectLst/>
          </a:endParaRPr>
        </a:p>
      </dgm:t>
    </dgm:pt>
    <dgm:pt modelId="{10413363-60BC-43EF-8FD3-A5E305056FA6}" type="parTrans" cxnId="{7A8D4126-0332-4873-B328-FC078C55ACB7}">
      <dgm:prSet/>
      <dgm:spPr/>
      <dgm:t>
        <a:bodyPr/>
        <a:lstStyle/>
        <a:p>
          <a:endParaRPr lang="ru-RU"/>
        </a:p>
      </dgm:t>
    </dgm:pt>
    <dgm:pt modelId="{6D2D1AE8-16A4-492A-A3A2-E370225955C9}" type="sibTrans" cxnId="{7A8D4126-0332-4873-B328-FC078C55ACB7}">
      <dgm:prSet/>
      <dgm:spPr/>
      <dgm:t>
        <a:bodyPr/>
        <a:lstStyle/>
        <a:p>
          <a:endParaRPr lang="ru-RU"/>
        </a:p>
      </dgm:t>
    </dgm:pt>
    <dgm:pt modelId="{B08B3E12-AA7F-4921-BF83-FDC2DFE681A1}">
      <dgm:prSet/>
      <dgm:spPr/>
      <dgm:t>
        <a:bodyPr/>
        <a:lstStyle/>
        <a:p>
          <a:endParaRPr lang="ru-RU"/>
        </a:p>
      </dgm:t>
    </dgm:pt>
    <dgm:pt modelId="{1C3BFFEF-E788-4D42-B097-9B1B58C35C36}" type="parTrans" cxnId="{3DB59040-9067-451E-B263-F75B36C3EBC8}">
      <dgm:prSet/>
      <dgm:spPr/>
      <dgm:t>
        <a:bodyPr/>
        <a:lstStyle/>
        <a:p>
          <a:endParaRPr lang="ru-RU"/>
        </a:p>
      </dgm:t>
    </dgm:pt>
    <dgm:pt modelId="{D778570D-B3DD-40A0-923C-0E4ACF1AE91F}" type="sibTrans" cxnId="{3DB59040-9067-451E-B263-F75B36C3EBC8}">
      <dgm:prSet/>
      <dgm:spPr/>
      <dgm:t>
        <a:bodyPr/>
        <a:lstStyle/>
        <a:p>
          <a:endParaRPr lang="ru-RU"/>
        </a:p>
      </dgm:t>
    </dgm:pt>
    <dgm:pt modelId="{806F93BB-239D-4CFE-9C95-06E80B7D6860}" type="pres">
      <dgm:prSet presAssocID="{439B3F4F-0267-4608-8BB3-13B111F5AC9C}" presName="linearFlow" presStyleCnt="0">
        <dgm:presLayoutVars>
          <dgm:dir/>
          <dgm:resizeHandles val="exact"/>
        </dgm:presLayoutVars>
      </dgm:prSet>
      <dgm:spPr/>
    </dgm:pt>
    <dgm:pt modelId="{ED023072-21CD-4225-8700-825EC115765D}" type="pres">
      <dgm:prSet presAssocID="{2799FDA1-C866-4E02-8729-D1C8EE64DA61}" presName="composite" presStyleCnt="0"/>
      <dgm:spPr/>
    </dgm:pt>
    <dgm:pt modelId="{EA595ECC-B006-4A2A-B589-4B13DBC13316}" type="pres">
      <dgm:prSet presAssocID="{2799FDA1-C866-4E02-8729-D1C8EE64DA61}" presName="imgShp" presStyleLbl="fgImgPlace1" presStyleIdx="0" presStyleCnt="4" custScaleX="115239" custScaleY="112115" custLinFactX="-100000" custLinFactNeighborX="-100636" custLinFactNeighborY="-7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solidFill>
            <a:schemeClr val="tx2">
              <a:lumMod val="75000"/>
            </a:schemeClr>
          </a:solidFill>
        </a:ln>
      </dgm:spPr>
    </dgm:pt>
    <dgm:pt modelId="{735EDABB-7C6F-4B66-B1E3-7CA43636A4EB}" type="pres">
      <dgm:prSet presAssocID="{2799FDA1-C866-4E02-8729-D1C8EE64DA61}" presName="txShp" presStyleLbl="node1" presStyleIdx="0" presStyleCnt="4" custScaleX="103099" custScaleY="114763" custLinFactNeighborX="-18969" custLinFactNeighborY="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E9BDF-DF83-41B2-B2DF-B757EF2B5EA4}" type="pres">
      <dgm:prSet presAssocID="{09D03AF2-FCE0-42AD-BA31-DCC4E0C7104B}" presName="spacing" presStyleCnt="0"/>
      <dgm:spPr/>
    </dgm:pt>
    <dgm:pt modelId="{E18D14BD-CAFA-483A-BC47-9F020C20FB95}" type="pres">
      <dgm:prSet presAssocID="{AB3F618A-23DA-4BE4-88D4-647C6FB015DD}" presName="composite" presStyleCnt="0"/>
      <dgm:spPr/>
    </dgm:pt>
    <dgm:pt modelId="{0BCC0D98-D1B4-4BEE-A261-B233EC962F5F}" type="pres">
      <dgm:prSet presAssocID="{AB3F618A-23DA-4BE4-88D4-647C6FB015DD}" presName="imgShp" presStyleLbl="fgImgPlace1" presStyleIdx="1" presStyleCnt="4" custScaleX="121146" custScaleY="115571" custLinFactNeighborX="-79894" custLinFactNeighborY="-745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solidFill>
            <a:schemeClr val="tx2">
              <a:lumMod val="75000"/>
            </a:schemeClr>
          </a:solidFill>
        </a:ln>
      </dgm:spPr>
    </dgm:pt>
    <dgm:pt modelId="{7B39C5C8-8A07-429D-93F3-0B08B9D7AE2D}" type="pres">
      <dgm:prSet presAssocID="{AB3F618A-23DA-4BE4-88D4-647C6FB015DD}" presName="txShp" presStyleLbl="node1" presStyleIdx="1" presStyleCnt="4" custScaleX="105511" custScaleY="119284" custLinFactNeighborX="-5886" custLinFactNeighborY="-9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C42F3-08CD-4F34-AF01-A4B7D62DCBA7}" type="pres">
      <dgm:prSet presAssocID="{30C2DBB7-329D-4C0B-BC59-B175543F22A8}" presName="spacing" presStyleCnt="0"/>
      <dgm:spPr/>
    </dgm:pt>
    <dgm:pt modelId="{FC88D275-8EE7-44F5-B6A3-1BD858A44632}" type="pres">
      <dgm:prSet presAssocID="{84EEE265-3AE8-41C5-86C0-FCA6276972C2}" presName="composite" presStyleCnt="0"/>
      <dgm:spPr/>
    </dgm:pt>
    <dgm:pt modelId="{9B71E13C-0A2D-450D-87BC-C42E20271992}" type="pres">
      <dgm:prSet presAssocID="{84EEE265-3AE8-41C5-86C0-FCA6276972C2}" presName="imgShp" presStyleLbl="fgImgPlace1" presStyleIdx="2" presStyleCnt="4" custScaleX="127310" custScaleY="118036" custLinFactNeighborX="38203" custLinFactNeighborY="-103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tx2">
              <a:lumMod val="75000"/>
            </a:schemeClr>
          </a:solidFill>
        </a:ln>
      </dgm:spPr>
    </dgm:pt>
    <dgm:pt modelId="{A9BAD382-FBEC-44BC-B0F7-C53DCDE4E633}" type="pres">
      <dgm:prSet presAssocID="{84EEE265-3AE8-41C5-86C0-FCA6276972C2}" presName="txShp" presStyleLbl="node1" presStyleIdx="2" presStyleCnt="4" custScaleX="104432" custScaleY="118499" custLinFactNeighborX="6658" custLinFactNeighborY="-15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DC805-62B5-4D87-9A27-123FE7D6DE5F}" type="pres">
      <dgm:prSet presAssocID="{6D2D1AE8-16A4-492A-A3A2-E370225955C9}" presName="spacing" presStyleCnt="0"/>
      <dgm:spPr/>
    </dgm:pt>
    <dgm:pt modelId="{D1311474-D593-4763-856E-FD752B36CCAF}" type="pres">
      <dgm:prSet presAssocID="{B08B3E12-AA7F-4921-BF83-FDC2DFE681A1}" presName="composite" presStyleCnt="0"/>
      <dgm:spPr/>
    </dgm:pt>
    <dgm:pt modelId="{5C5DB9EC-FF25-4638-BBCB-D2A16EC853E9}" type="pres">
      <dgm:prSet presAssocID="{B08B3E12-AA7F-4921-BF83-FDC2DFE681A1}" presName="imgShp" presStyleLbl="fgImgPlace1" presStyleIdx="3" presStyleCnt="4" custScaleX="123523" custScaleY="120695" custLinFactX="59058" custLinFactNeighborX="100000" custLinFactNeighborY="-2362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tx2">
              <a:lumMod val="75000"/>
            </a:schemeClr>
          </a:solidFill>
        </a:ln>
      </dgm:spPr>
    </dgm:pt>
    <dgm:pt modelId="{049F4719-47CE-4598-B587-3DE867D6173F}" type="pres">
      <dgm:prSet presAssocID="{B08B3E12-AA7F-4921-BF83-FDC2DFE681A1}" presName="txShp" presStyleLbl="node1" presStyleIdx="3" presStyleCnt="4" custScaleX="106550" custScaleY="122974" custLinFactNeighborX="18756" custLinFactNeighborY="-24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D38BA-F622-4729-A257-C369F62C862D}" srcId="{439B3F4F-0267-4608-8BB3-13B111F5AC9C}" destId="{AB3F618A-23DA-4BE4-88D4-647C6FB015DD}" srcOrd="1" destOrd="0" parTransId="{E8530698-95FE-4577-9020-32D139A70788}" sibTransId="{30C2DBB7-329D-4C0B-BC59-B175543F22A8}"/>
    <dgm:cxn modelId="{3DB59040-9067-451E-B263-F75B36C3EBC8}" srcId="{439B3F4F-0267-4608-8BB3-13B111F5AC9C}" destId="{B08B3E12-AA7F-4921-BF83-FDC2DFE681A1}" srcOrd="3" destOrd="0" parTransId="{1C3BFFEF-E788-4D42-B097-9B1B58C35C36}" sibTransId="{D778570D-B3DD-40A0-923C-0E4ACF1AE91F}"/>
    <dgm:cxn modelId="{7A8D4126-0332-4873-B328-FC078C55ACB7}" srcId="{439B3F4F-0267-4608-8BB3-13B111F5AC9C}" destId="{84EEE265-3AE8-41C5-86C0-FCA6276972C2}" srcOrd="2" destOrd="0" parTransId="{10413363-60BC-43EF-8FD3-A5E305056FA6}" sibTransId="{6D2D1AE8-16A4-492A-A3A2-E370225955C9}"/>
    <dgm:cxn modelId="{81C2ACE3-F282-4194-8928-8B99D0CF20C8}" srcId="{439B3F4F-0267-4608-8BB3-13B111F5AC9C}" destId="{2799FDA1-C866-4E02-8729-D1C8EE64DA61}" srcOrd="0" destOrd="0" parTransId="{12D90225-DF9B-45AE-B0EA-B9BAE37FFBA8}" sibTransId="{09D03AF2-FCE0-42AD-BA31-DCC4E0C7104B}"/>
    <dgm:cxn modelId="{3DB50407-157A-4A12-929A-5BD942D98707}" type="presOf" srcId="{AB3F618A-23DA-4BE4-88D4-647C6FB015DD}" destId="{7B39C5C8-8A07-429D-93F3-0B08B9D7AE2D}" srcOrd="0" destOrd="0" presId="urn:microsoft.com/office/officeart/2005/8/layout/vList3"/>
    <dgm:cxn modelId="{0A03D8B1-4CFF-40E4-AAD7-3A368F31E06B}" type="presOf" srcId="{439B3F4F-0267-4608-8BB3-13B111F5AC9C}" destId="{806F93BB-239D-4CFE-9C95-06E80B7D6860}" srcOrd="0" destOrd="0" presId="urn:microsoft.com/office/officeart/2005/8/layout/vList3"/>
    <dgm:cxn modelId="{4C0D0C87-EEE1-43BC-BB83-F405CE6E2EAB}" type="presOf" srcId="{B08B3E12-AA7F-4921-BF83-FDC2DFE681A1}" destId="{049F4719-47CE-4598-B587-3DE867D6173F}" srcOrd="0" destOrd="0" presId="urn:microsoft.com/office/officeart/2005/8/layout/vList3"/>
    <dgm:cxn modelId="{91470360-8639-497F-9D67-3356C064A859}" type="presOf" srcId="{2799FDA1-C866-4E02-8729-D1C8EE64DA61}" destId="{735EDABB-7C6F-4B66-B1E3-7CA43636A4EB}" srcOrd="0" destOrd="0" presId="urn:microsoft.com/office/officeart/2005/8/layout/vList3"/>
    <dgm:cxn modelId="{5F2E4B73-5FD1-44E0-8237-0C863431B99E}" type="presOf" srcId="{84EEE265-3AE8-41C5-86C0-FCA6276972C2}" destId="{A9BAD382-FBEC-44BC-B0F7-C53DCDE4E633}" srcOrd="0" destOrd="0" presId="urn:microsoft.com/office/officeart/2005/8/layout/vList3"/>
    <dgm:cxn modelId="{614D564F-407B-4DD7-B125-C8D148F75EF6}" type="presParOf" srcId="{806F93BB-239D-4CFE-9C95-06E80B7D6860}" destId="{ED023072-21CD-4225-8700-825EC115765D}" srcOrd="0" destOrd="0" presId="urn:microsoft.com/office/officeart/2005/8/layout/vList3"/>
    <dgm:cxn modelId="{1C106B84-7BEF-4F9A-8DBB-F05759E1FEE2}" type="presParOf" srcId="{ED023072-21CD-4225-8700-825EC115765D}" destId="{EA595ECC-B006-4A2A-B589-4B13DBC13316}" srcOrd="0" destOrd="0" presId="urn:microsoft.com/office/officeart/2005/8/layout/vList3"/>
    <dgm:cxn modelId="{777FC291-9578-4513-AFAD-8F93F2AF7C1A}" type="presParOf" srcId="{ED023072-21CD-4225-8700-825EC115765D}" destId="{735EDABB-7C6F-4B66-B1E3-7CA43636A4EB}" srcOrd="1" destOrd="0" presId="urn:microsoft.com/office/officeart/2005/8/layout/vList3"/>
    <dgm:cxn modelId="{9DCE685E-A3D9-48FB-9E68-032140D74801}" type="presParOf" srcId="{806F93BB-239D-4CFE-9C95-06E80B7D6860}" destId="{44AE9BDF-DF83-41B2-B2DF-B757EF2B5EA4}" srcOrd="1" destOrd="0" presId="urn:microsoft.com/office/officeart/2005/8/layout/vList3"/>
    <dgm:cxn modelId="{C6194839-CC8C-43C0-9FCB-21D5473DB48A}" type="presParOf" srcId="{806F93BB-239D-4CFE-9C95-06E80B7D6860}" destId="{E18D14BD-CAFA-483A-BC47-9F020C20FB95}" srcOrd="2" destOrd="0" presId="urn:microsoft.com/office/officeart/2005/8/layout/vList3"/>
    <dgm:cxn modelId="{964EB938-4A70-408F-B328-909665EA6631}" type="presParOf" srcId="{E18D14BD-CAFA-483A-BC47-9F020C20FB95}" destId="{0BCC0D98-D1B4-4BEE-A261-B233EC962F5F}" srcOrd="0" destOrd="0" presId="urn:microsoft.com/office/officeart/2005/8/layout/vList3"/>
    <dgm:cxn modelId="{BC359026-5C56-48FA-8F29-A8F13E90F2FF}" type="presParOf" srcId="{E18D14BD-CAFA-483A-BC47-9F020C20FB95}" destId="{7B39C5C8-8A07-429D-93F3-0B08B9D7AE2D}" srcOrd="1" destOrd="0" presId="urn:microsoft.com/office/officeart/2005/8/layout/vList3"/>
    <dgm:cxn modelId="{4707B8F9-34F9-4948-B779-9945BE3344B2}" type="presParOf" srcId="{806F93BB-239D-4CFE-9C95-06E80B7D6860}" destId="{C27C42F3-08CD-4F34-AF01-A4B7D62DCBA7}" srcOrd="3" destOrd="0" presId="urn:microsoft.com/office/officeart/2005/8/layout/vList3"/>
    <dgm:cxn modelId="{1A697AFD-4E53-4D77-8EB4-46816EBD667A}" type="presParOf" srcId="{806F93BB-239D-4CFE-9C95-06E80B7D6860}" destId="{FC88D275-8EE7-44F5-B6A3-1BD858A44632}" srcOrd="4" destOrd="0" presId="urn:microsoft.com/office/officeart/2005/8/layout/vList3"/>
    <dgm:cxn modelId="{19A8B179-C197-4A28-BAAD-7C8F3D1BB7D1}" type="presParOf" srcId="{FC88D275-8EE7-44F5-B6A3-1BD858A44632}" destId="{9B71E13C-0A2D-450D-87BC-C42E20271992}" srcOrd="0" destOrd="0" presId="urn:microsoft.com/office/officeart/2005/8/layout/vList3"/>
    <dgm:cxn modelId="{4F8F2111-6B9E-4BA5-B4F1-C271CF4D4406}" type="presParOf" srcId="{FC88D275-8EE7-44F5-B6A3-1BD858A44632}" destId="{A9BAD382-FBEC-44BC-B0F7-C53DCDE4E633}" srcOrd="1" destOrd="0" presId="urn:microsoft.com/office/officeart/2005/8/layout/vList3"/>
    <dgm:cxn modelId="{A01406A4-BC9E-4CF4-8159-AC737F8A13E5}" type="presParOf" srcId="{806F93BB-239D-4CFE-9C95-06E80B7D6860}" destId="{38ADC805-62B5-4D87-9A27-123FE7D6DE5F}" srcOrd="5" destOrd="0" presId="urn:microsoft.com/office/officeart/2005/8/layout/vList3"/>
    <dgm:cxn modelId="{B2312C91-A2D8-408C-9E89-EF5CD1B308C3}" type="presParOf" srcId="{806F93BB-239D-4CFE-9C95-06E80B7D6860}" destId="{D1311474-D593-4763-856E-FD752B36CCAF}" srcOrd="6" destOrd="0" presId="urn:microsoft.com/office/officeart/2005/8/layout/vList3"/>
    <dgm:cxn modelId="{D1B0D28B-0F21-4E27-8E90-AC5D37F6B772}" type="presParOf" srcId="{D1311474-D593-4763-856E-FD752B36CCAF}" destId="{5C5DB9EC-FF25-4638-BBCB-D2A16EC853E9}" srcOrd="0" destOrd="0" presId="urn:microsoft.com/office/officeart/2005/8/layout/vList3"/>
    <dgm:cxn modelId="{30FE1E2B-7AB0-4117-893F-A697E8D08825}" type="presParOf" srcId="{D1311474-D593-4763-856E-FD752B36CCAF}" destId="{049F4719-47CE-4598-B587-3DE867D61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6FBF7-4FC9-4A11-978B-94E1D8AE2C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C86BBC-887C-42B1-811F-58CF8B8A1B3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СЭС башенного типа </a:t>
          </a:r>
          <a:endParaRPr lang="ru-RU" sz="24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8ABE8-E0A9-4C09-9A6D-8285802A9C89}" type="parTrans" cxnId="{4374E2F9-BD52-4D66-A7D6-80888E5E5A6E}">
      <dgm:prSet/>
      <dgm:spPr/>
      <dgm:t>
        <a:bodyPr/>
        <a:lstStyle/>
        <a:p>
          <a:endParaRPr lang="ru-RU"/>
        </a:p>
      </dgm:t>
    </dgm:pt>
    <dgm:pt modelId="{2465B343-3BEE-4AEC-B941-B06648164167}" type="sibTrans" cxnId="{4374E2F9-BD52-4D66-A7D6-80888E5E5A6E}">
      <dgm:prSet/>
      <dgm:spPr/>
      <dgm:t>
        <a:bodyPr/>
        <a:lstStyle/>
        <a:p>
          <a:endParaRPr lang="ru-RU"/>
        </a:p>
      </dgm:t>
    </dgm:pt>
    <dgm:pt modelId="{01DF687B-022D-43AF-ACED-F63C8518B4A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СЭС тарельчатого типа</a:t>
          </a:r>
          <a:endParaRPr lang="ru-RU" sz="24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DAAF5-9DED-4BA9-B5EC-D35FDD31802E}" type="parTrans" cxnId="{1DC99B1A-A39C-486F-B0A4-8D1ECAFCE9C1}">
      <dgm:prSet/>
      <dgm:spPr/>
      <dgm:t>
        <a:bodyPr/>
        <a:lstStyle/>
        <a:p>
          <a:endParaRPr lang="ru-RU"/>
        </a:p>
      </dgm:t>
    </dgm:pt>
    <dgm:pt modelId="{40454B42-229B-4351-BEA4-4753A774A11D}" type="sibTrans" cxnId="{1DC99B1A-A39C-486F-B0A4-8D1ECAFCE9C1}">
      <dgm:prSet/>
      <dgm:spPr/>
      <dgm:t>
        <a:bodyPr/>
        <a:lstStyle/>
        <a:p>
          <a:endParaRPr lang="ru-RU"/>
        </a:p>
      </dgm:t>
    </dgm:pt>
    <dgm:pt modelId="{B56AA02B-3479-4156-864B-98A0E976C555}">
      <dgm:prSet phldrT="[Текст]" custT="1"/>
      <dgm:spPr/>
      <dgm:t>
        <a:bodyPr/>
        <a:lstStyle/>
        <a:p>
          <a:pPr algn="ctr"/>
          <a:r>
            <a:rPr lang="ru-RU" sz="19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СЭС, использующие </a:t>
          </a:r>
          <a:r>
            <a:rPr lang="ru-RU" sz="1900" dirty="0" err="1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фотоэлектричес</a:t>
          </a:r>
          <a:r>
            <a:rPr lang="ru-RU" sz="19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-кие модули (</a:t>
          </a:r>
          <a:r>
            <a:rPr lang="ru-RU" sz="1900" dirty="0" err="1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фотобатареи</a:t>
          </a:r>
          <a:r>
            <a:rPr lang="ru-RU" sz="19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9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A61F9A-5059-451F-BE48-814755A4887C}" type="parTrans" cxnId="{F0151C93-F5A9-4964-9AD6-FF98C06F05FA}">
      <dgm:prSet/>
      <dgm:spPr/>
      <dgm:t>
        <a:bodyPr/>
        <a:lstStyle/>
        <a:p>
          <a:endParaRPr lang="ru-RU"/>
        </a:p>
      </dgm:t>
    </dgm:pt>
    <dgm:pt modelId="{03902C60-2188-4ECF-BA9B-A17958EC51D4}" type="sibTrans" cxnId="{F0151C93-F5A9-4964-9AD6-FF98C06F05FA}">
      <dgm:prSet/>
      <dgm:spPr/>
      <dgm:t>
        <a:bodyPr/>
        <a:lstStyle/>
        <a:p>
          <a:endParaRPr lang="ru-RU"/>
        </a:p>
      </dgm:t>
    </dgm:pt>
    <dgm:pt modelId="{9EDA9E35-5153-41C5-8067-E33D43FDC0E1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Комбиниро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-ванные СЭС</a:t>
          </a:r>
          <a:endParaRPr lang="ru-RU" sz="24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77226B-67B3-4D1A-A09A-62F2E9473AD2}" type="parTrans" cxnId="{42339F5A-1CC6-41A7-A2FB-CF3C7C46C131}">
      <dgm:prSet/>
      <dgm:spPr/>
      <dgm:t>
        <a:bodyPr/>
        <a:lstStyle/>
        <a:p>
          <a:endParaRPr lang="ru-RU"/>
        </a:p>
      </dgm:t>
    </dgm:pt>
    <dgm:pt modelId="{533EDB47-E802-4869-8A2E-799311FBACEA}" type="sibTrans" cxnId="{42339F5A-1CC6-41A7-A2FB-CF3C7C46C131}">
      <dgm:prSet/>
      <dgm:spPr/>
      <dgm:t>
        <a:bodyPr/>
        <a:lstStyle/>
        <a:p>
          <a:endParaRPr lang="ru-RU"/>
        </a:p>
      </dgm:t>
    </dgm:pt>
    <dgm:pt modelId="{50804E4E-02B2-414F-B3F0-480B6722E59A}">
      <dgm:prSet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СЭС, использующие параболические концентраторы</a:t>
          </a:r>
          <a:endParaRPr lang="ru-RU" sz="20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5915C7-3F19-4CCE-B22B-6C22E253D85C}" type="parTrans" cxnId="{BD57EE26-B2AA-4524-AD2D-20276638ACA7}">
      <dgm:prSet/>
      <dgm:spPr/>
      <dgm:t>
        <a:bodyPr/>
        <a:lstStyle/>
        <a:p>
          <a:endParaRPr lang="ru-RU"/>
        </a:p>
      </dgm:t>
    </dgm:pt>
    <dgm:pt modelId="{D01E2062-13F6-4395-A3CB-D3EF89691D02}" type="sibTrans" cxnId="{BD57EE26-B2AA-4524-AD2D-20276638ACA7}">
      <dgm:prSet/>
      <dgm:spPr/>
      <dgm:t>
        <a:bodyPr/>
        <a:lstStyle/>
        <a:p>
          <a:endParaRPr lang="ru-RU"/>
        </a:p>
      </dgm:t>
    </dgm:pt>
    <dgm:pt modelId="{50928195-DC44-4918-95E5-6B97413872D7}">
      <dgm:prSet custT="1"/>
      <dgm:spPr/>
      <dgm:t>
        <a:bodyPr/>
        <a:lstStyle/>
        <a:p>
          <a:r>
            <a:rPr lang="ru-RU" sz="2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Аэростатные солнечные электростанции</a:t>
          </a:r>
          <a:endParaRPr lang="ru-RU" sz="2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265251-42FC-4F2B-95B1-0E23EBFC595E}" type="parTrans" cxnId="{D321C5F5-74F7-4F7C-8978-B645563C990D}">
      <dgm:prSet/>
      <dgm:spPr/>
      <dgm:t>
        <a:bodyPr/>
        <a:lstStyle/>
        <a:p>
          <a:endParaRPr lang="ru-RU"/>
        </a:p>
      </dgm:t>
    </dgm:pt>
    <dgm:pt modelId="{39B0B56F-EC5C-4E09-9589-34B90720BD4F}" type="sibTrans" cxnId="{D321C5F5-74F7-4F7C-8978-B645563C990D}">
      <dgm:prSet/>
      <dgm:spPr/>
      <dgm:t>
        <a:bodyPr/>
        <a:lstStyle/>
        <a:p>
          <a:endParaRPr lang="ru-RU"/>
        </a:p>
      </dgm:t>
    </dgm:pt>
    <dgm:pt modelId="{2956E821-1902-4196-B6C3-1AF9AB40BBEB}">
      <dgm:prSet custT="1"/>
      <dgm:spPr/>
      <dgm:t>
        <a:bodyPr/>
        <a:lstStyle/>
        <a:p>
          <a:r>
            <a:rPr lang="ru-RU" sz="2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Солнечно-вакуумные электростанции</a:t>
          </a:r>
          <a:endParaRPr lang="ru-RU" sz="2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B2B933-8A89-45DF-A6F7-1A80D602C7CC}" type="parTrans" cxnId="{2C6F34FC-B24E-4AA6-B1E0-058BD04BCD31}">
      <dgm:prSet/>
      <dgm:spPr/>
      <dgm:t>
        <a:bodyPr/>
        <a:lstStyle/>
        <a:p>
          <a:endParaRPr lang="ru-RU"/>
        </a:p>
      </dgm:t>
    </dgm:pt>
    <dgm:pt modelId="{66E0C3E9-F54B-430C-B428-8D91771A4166}" type="sibTrans" cxnId="{2C6F34FC-B24E-4AA6-B1E0-058BD04BCD31}">
      <dgm:prSet/>
      <dgm:spPr/>
      <dgm:t>
        <a:bodyPr/>
        <a:lstStyle/>
        <a:p>
          <a:endParaRPr lang="ru-RU"/>
        </a:p>
      </dgm:t>
    </dgm:pt>
    <dgm:pt modelId="{FEDFD964-196A-4767-988A-FD135254F65F}" type="pres">
      <dgm:prSet presAssocID="{74B6FBF7-4FC9-4A11-978B-94E1D8AE2C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CCB565-030B-4BF1-BB23-7F9EC8741DC8}" type="pres">
      <dgm:prSet presAssocID="{68C86BBC-887C-42B1-811F-58CF8B8A1B3D}" presName="node" presStyleLbl="node1" presStyleIdx="0" presStyleCnt="7" custScaleX="1283345" custScaleY="152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E989D-0E16-432E-91CB-A0257197841C}" type="pres">
      <dgm:prSet presAssocID="{2465B343-3BEE-4AEC-B941-B06648164167}" presName="sibTrans" presStyleCnt="0"/>
      <dgm:spPr/>
    </dgm:pt>
    <dgm:pt modelId="{D0586E0B-3676-45DA-8603-38F04821D3CB}" type="pres">
      <dgm:prSet presAssocID="{01DF687B-022D-43AF-ACED-F63C8518B4AB}" presName="node" presStyleLbl="node1" presStyleIdx="1" presStyleCnt="7" custScaleX="1283345" custScaleY="152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21F78-8A89-4F11-816E-80204B8F2BDF}" type="pres">
      <dgm:prSet presAssocID="{40454B42-229B-4351-BEA4-4753A774A11D}" presName="sibTrans" presStyleCnt="0"/>
      <dgm:spPr/>
    </dgm:pt>
    <dgm:pt modelId="{7292B415-A92F-479C-B6D7-8E9802A1CDF3}" type="pres">
      <dgm:prSet presAssocID="{B56AA02B-3479-4156-864B-98A0E976C555}" presName="node" presStyleLbl="node1" presStyleIdx="2" presStyleCnt="7" custScaleX="1283345" custScaleY="152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DF98A-DDCF-408F-B844-8F6C6247C753}" type="pres">
      <dgm:prSet presAssocID="{03902C60-2188-4ECF-BA9B-A17958EC51D4}" presName="sibTrans" presStyleCnt="0"/>
      <dgm:spPr/>
    </dgm:pt>
    <dgm:pt modelId="{63E4758B-0B20-4750-9F20-DEAA718A9684}" type="pres">
      <dgm:prSet presAssocID="{50804E4E-02B2-414F-B3F0-480B6722E59A}" presName="node" presStyleLbl="node1" presStyleIdx="3" presStyleCnt="7" custScaleX="1283345" custScaleY="152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D7755-3561-464C-B9BE-EF857C83C001}" type="pres">
      <dgm:prSet presAssocID="{D01E2062-13F6-4395-A3CB-D3EF89691D02}" presName="sibTrans" presStyleCnt="0"/>
      <dgm:spPr/>
    </dgm:pt>
    <dgm:pt modelId="{2080AB0A-078F-4153-AE92-C8AE1224F9F6}" type="pres">
      <dgm:prSet presAssocID="{9EDA9E35-5153-41C5-8067-E33D43FDC0E1}" presName="node" presStyleLbl="node1" presStyleIdx="4" presStyleCnt="7" custScaleX="1283345" custScaleY="152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08E5F-1CC7-47C3-8F5D-C7AA6466455A}" type="pres">
      <dgm:prSet presAssocID="{533EDB47-E802-4869-8A2E-799311FBACEA}" presName="sibTrans" presStyleCnt="0"/>
      <dgm:spPr/>
    </dgm:pt>
    <dgm:pt modelId="{AFDF6A17-A3B2-4E2E-A30C-960DF5922BC6}" type="pres">
      <dgm:prSet presAssocID="{2956E821-1902-4196-B6C3-1AF9AB40BBEB}" presName="node" presStyleLbl="node1" presStyleIdx="5" presStyleCnt="7" custScaleX="1283345" custScaleY="152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12ED-9AE8-43A6-BF0A-EB9969B6C699}" type="pres">
      <dgm:prSet presAssocID="{66E0C3E9-F54B-430C-B428-8D91771A4166}" presName="sibTrans" presStyleCnt="0"/>
      <dgm:spPr/>
    </dgm:pt>
    <dgm:pt modelId="{772DEB8B-3880-4CFB-930B-D48253278620}" type="pres">
      <dgm:prSet presAssocID="{50928195-DC44-4918-95E5-6B97413872D7}" presName="node" presStyleLbl="node1" presStyleIdx="6" presStyleCnt="7" custScaleX="1283345" custScaleY="1522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D471A-94E9-4DB1-9CF7-81AEA6661233}" type="presOf" srcId="{B56AA02B-3479-4156-864B-98A0E976C555}" destId="{7292B415-A92F-479C-B6D7-8E9802A1CDF3}" srcOrd="0" destOrd="0" presId="urn:microsoft.com/office/officeart/2005/8/layout/default"/>
    <dgm:cxn modelId="{42339F5A-1CC6-41A7-A2FB-CF3C7C46C131}" srcId="{74B6FBF7-4FC9-4A11-978B-94E1D8AE2C5B}" destId="{9EDA9E35-5153-41C5-8067-E33D43FDC0E1}" srcOrd="4" destOrd="0" parTransId="{E577226B-67B3-4D1A-A09A-62F2E9473AD2}" sibTransId="{533EDB47-E802-4869-8A2E-799311FBACEA}"/>
    <dgm:cxn modelId="{D321C5F5-74F7-4F7C-8978-B645563C990D}" srcId="{74B6FBF7-4FC9-4A11-978B-94E1D8AE2C5B}" destId="{50928195-DC44-4918-95E5-6B97413872D7}" srcOrd="6" destOrd="0" parTransId="{6C265251-42FC-4F2B-95B1-0E23EBFC595E}" sibTransId="{39B0B56F-EC5C-4E09-9589-34B90720BD4F}"/>
    <dgm:cxn modelId="{F0151C93-F5A9-4964-9AD6-FF98C06F05FA}" srcId="{74B6FBF7-4FC9-4A11-978B-94E1D8AE2C5B}" destId="{B56AA02B-3479-4156-864B-98A0E976C555}" srcOrd="2" destOrd="0" parTransId="{0DA61F9A-5059-451F-BE48-814755A4887C}" sibTransId="{03902C60-2188-4ECF-BA9B-A17958EC51D4}"/>
    <dgm:cxn modelId="{637FB771-CEFA-48CF-AA12-57D4D2323DA9}" type="presOf" srcId="{9EDA9E35-5153-41C5-8067-E33D43FDC0E1}" destId="{2080AB0A-078F-4153-AE92-C8AE1224F9F6}" srcOrd="0" destOrd="0" presId="urn:microsoft.com/office/officeart/2005/8/layout/default"/>
    <dgm:cxn modelId="{E18C34CD-8581-4A08-ACC5-3E9704FBE2AB}" type="presOf" srcId="{2956E821-1902-4196-B6C3-1AF9AB40BBEB}" destId="{AFDF6A17-A3B2-4E2E-A30C-960DF5922BC6}" srcOrd="0" destOrd="0" presId="urn:microsoft.com/office/officeart/2005/8/layout/default"/>
    <dgm:cxn modelId="{2C6F34FC-B24E-4AA6-B1E0-058BD04BCD31}" srcId="{74B6FBF7-4FC9-4A11-978B-94E1D8AE2C5B}" destId="{2956E821-1902-4196-B6C3-1AF9AB40BBEB}" srcOrd="5" destOrd="0" parTransId="{09B2B933-8A89-45DF-A6F7-1A80D602C7CC}" sibTransId="{66E0C3E9-F54B-430C-B428-8D91771A4166}"/>
    <dgm:cxn modelId="{4374E2F9-BD52-4D66-A7D6-80888E5E5A6E}" srcId="{74B6FBF7-4FC9-4A11-978B-94E1D8AE2C5B}" destId="{68C86BBC-887C-42B1-811F-58CF8B8A1B3D}" srcOrd="0" destOrd="0" parTransId="{1898ABE8-E0A9-4C09-9A6D-8285802A9C89}" sibTransId="{2465B343-3BEE-4AEC-B941-B06648164167}"/>
    <dgm:cxn modelId="{9B77EF6B-FC53-4D75-809C-B65E8AC2CCE4}" type="presOf" srcId="{50804E4E-02B2-414F-B3F0-480B6722E59A}" destId="{63E4758B-0B20-4750-9F20-DEAA718A9684}" srcOrd="0" destOrd="0" presId="urn:microsoft.com/office/officeart/2005/8/layout/default"/>
    <dgm:cxn modelId="{8779ABEA-0C2A-4038-A1A9-0CD1B5EF84ED}" type="presOf" srcId="{74B6FBF7-4FC9-4A11-978B-94E1D8AE2C5B}" destId="{FEDFD964-196A-4767-988A-FD135254F65F}" srcOrd="0" destOrd="0" presId="urn:microsoft.com/office/officeart/2005/8/layout/default"/>
    <dgm:cxn modelId="{1DC99B1A-A39C-486F-B0A4-8D1ECAFCE9C1}" srcId="{74B6FBF7-4FC9-4A11-978B-94E1D8AE2C5B}" destId="{01DF687B-022D-43AF-ACED-F63C8518B4AB}" srcOrd="1" destOrd="0" parTransId="{8D5DAAF5-9DED-4BA9-B5EC-D35FDD31802E}" sibTransId="{40454B42-229B-4351-BEA4-4753A774A11D}"/>
    <dgm:cxn modelId="{BD57EE26-B2AA-4524-AD2D-20276638ACA7}" srcId="{74B6FBF7-4FC9-4A11-978B-94E1D8AE2C5B}" destId="{50804E4E-02B2-414F-B3F0-480B6722E59A}" srcOrd="3" destOrd="0" parTransId="{2F5915C7-3F19-4CCE-B22B-6C22E253D85C}" sibTransId="{D01E2062-13F6-4395-A3CB-D3EF89691D02}"/>
    <dgm:cxn modelId="{4E239759-8ACF-45EE-9A0A-0403A70DB2EC}" type="presOf" srcId="{50928195-DC44-4918-95E5-6B97413872D7}" destId="{772DEB8B-3880-4CFB-930B-D48253278620}" srcOrd="0" destOrd="0" presId="urn:microsoft.com/office/officeart/2005/8/layout/default"/>
    <dgm:cxn modelId="{0E95317C-057B-4ED0-9524-17F644C2BBB8}" type="presOf" srcId="{68C86BBC-887C-42B1-811F-58CF8B8A1B3D}" destId="{04CCB565-030B-4BF1-BB23-7F9EC8741DC8}" srcOrd="0" destOrd="0" presId="urn:microsoft.com/office/officeart/2005/8/layout/default"/>
    <dgm:cxn modelId="{C1F02F1F-048C-4C86-BF4A-7ABC938C275C}" type="presOf" srcId="{01DF687B-022D-43AF-ACED-F63C8518B4AB}" destId="{D0586E0B-3676-45DA-8603-38F04821D3CB}" srcOrd="0" destOrd="0" presId="urn:microsoft.com/office/officeart/2005/8/layout/default"/>
    <dgm:cxn modelId="{F1982342-A1D2-4835-991F-3D5783C737BC}" type="presParOf" srcId="{FEDFD964-196A-4767-988A-FD135254F65F}" destId="{04CCB565-030B-4BF1-BB23-7F9EC8741DC8}" srcOrd="0" destOrd="0" presId="urn:microsoft.com/office/officeart/2005/8/layout/default"/>
    <dgm:cxn modelId="{18610692-702C-4204-B668-386BF1B4AAED}" type="presParOf" srcId="{FEDFD964-196A-4767-988A-FD135254F65F}" destId="{135E989D-0E16-432E-91CB-A0257197841C}" srcOrd="1" destOrd="0" presId="urn:microsoft.com/office/officeart/2005/8/layout/default"/>
    <dgm:cxn modelId="{BE547AE8-F517-48EF-8B8A-369E0292B091}" type="presParOf" srcId="{FEDFD964-196A-4767-988A-FD135254F65F}" destId="{D0586E0B-3676-45DA-8603-38F04821D3CB}" srcOrd="2" destOrd="0" presId="urn:microsoft.com/office/officeart/2005/8/layout/default"/>
    <dgm:cxn modelId="{3B1DB9AC-D1FE-412C-87EF-B328449BDEC9}" type="presParOf" srcId="{FEDFD964-196A-4767-988A-FD135254F65F}" destId="{AD221F78-8A89-4F11-816E-80204B8F2BDF}" srcOrd="3" destOrd="0" presId="urn:microsoft.com/office/officeart/2005/8/layout/default"/>
    <dgm:cxn modelId="{2D7BFAE3-A763-4FB9-901E-A210D7D903B9}" type="presParOf" srcId="{FEDFD964-196A-4767-988A-FD135254F65F}" destId="{7292B415-A92F-479C-B6D7-8E9802A1CDF3}" srcOrd="4" destOrd="0" presId="urn:microsoft.com/office/officeart/2005/8/layout/default"/>
    <dgm:cxn modelId="{77D48ADC-DE63-482A-B229-FE0C48A278C4}" type="presParOf" srcId="{FEDFD964-196A-4767-988A-FD135254F65F}" destId="{3D8DF98A-DDCF-408F-B844-8F6C6247C753}" srcOrd="5" destOrd="0" presId="urn:microsoft.com/office/officeart/2005/8/layout/default"/>
    <dgm:cxn modelId="{9D67254B-FBFD-43AC-B9FA-2FB927857479}" type="presParOf" srcId="{FEDFD964-196A-4767-988A-FD135254F65F}" destId="{63E4758B-0B20-4750-9F20-DEAA718A9684}" srcOrd="6" destOrd="0" presId="urn:microsoft.com/office/officeart/2005/8/layout/default"/>
    <dgm:cxn modelId="{45178EDB-9846-4DAA-A719-6E922CF5D7A3}" type="presParOf" srcId="{FEDFD964-196A-4767-988A-FD135254F65F}" destId="{F19D7755-3561-464C-B9BE-EF857C83C001}" srcOrd="7" destOrd="0" presId="urn:microsoft.com/office/officeart/2005/8/layout/default"/>
    <dgm:cxn modelId="{FEF15041-1E18-4E37-8C4B-919863CD8DDB}" type="presParOf" srcId="{FEDFD964-196A-4767-988A-FD135254F65F}" destId="{2080AB0A-078F-4153-AE92-C8AE1224F9F6}" srcOrd="8" destOrd="0" presId="urn:microsoft.com/office/officeart/2005/8/layout/default"/>
    <dgm:cxn modelId="{DF861344-4E69-4309-A9F8-374588E178C9}" type="presParOf" srcId="{FEDFD964-196A-4767-988A-FD135254F65F}" destId="{39508E5F-1CC7-47C3-8F5D-C7AA6466455A}" srcOrd="9" destOrd="0" presId="urn:microsoft.com/office/officeart/2005/8/layout/default"/>
    <dgm:cxn modelId="{2F0CED12-D249-4AA1-A9B8-24F20B1DE20C}" type="presParOf" srcId="{FEDFD964-196A-4767-988A-FD135254F65F}" destId="{AFDF6A17-A3B2-4E2E-A30C-960DF5922BC6}" srcOrd="10" destOrd="0" presId="urn:microsoft.com/office/officeart/2005/8/layout/default"/>
    <dgm:cxn modelId="{58C2E1FD-F2DB-40AB-81D7-5AD88926BDFF}" type="presParOf" srcId="{FEDFD964-196A-4767-988A-FD135254F65F}" destId="{8DBF12ED-9AE8-43A6-BF0A-EB9969B6C699}" srcOrd="11" destOrd="0" presId="urn:microsoft.com/office/officeart/2005/8/layout/default"/>
    <dgm:cxn modelId="{7DBF1628-99D8-4809-9F28-9765A7658C22}" type="presParOf" srcId="{FEDFD964-196A-4767-988A-FD135254F65F}" destId="{772DEB8B-3880-4CFB-930B-D4825327862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EDABB-7C6F-4B66-B1E3-7CA43636A4EB}">
      <dsp:nvSpPr>
        <dsp:cNvPr id="0" name=""/>
        <dsp:cNvSpPr/>
      </dsp:nvSpPr>
      <dsp:spPr>
        <a:xfrm rot="10800000">
          <a:off x="505238" y="20734"/>
          <a:ext cx="7656025" cy="8605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64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Солнечные электростанции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>
              <a:solidFill>
                <a:schemeClr val="bg1"/>
              </a:solidFill>
              <a:effectLst/>
            </a:rPr>
            <a:t>Преобразуют солнечную радиацию в электрическую энергию.</a:t>
          </a:r>
          <a:endParaRPr lang="ru-RU" sz="1600" u="none" kern="1200" dirty="0">
            <a:solidFill>
              <a:schemeClr val="bg1"/>
            </a:solidFill>
            <a:effectLst/>
          </a:endParaRPr>
        </a:p>
      </dsp:txBody>
      <dsp:txXfrm rot="10800000">
        <a:off x="720366" y="20734"/>
        <a:ext cx="7440897" cy="860512"/>
      </dsp:txXfrm>
    </dsp:sp>
    <dsp:sp modelId="{EA595ECC-B006-4A2A-B589-4B13DBC13316}">
      <dsp:nvSpPr>
        <dsp:cNvPr id="0" name=""/>
        <dsp:cNvSpPr/>
      </dsp:nvSpPr>
      <dsp:spPr>
        <a:xfrm>
          <a:off x="92477" y="5236"/>
          <a:ext cx="864081" cy="8406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9C5C8-8A07-429D-93F3-0B08B9D7AE2D}">
      <dsp:nvSpPr>
        <dsp:cNvPr id="0" name=""/>
        <dsp:cNvSpPr/>
      </dsp:nvSpPr>
      <dsp:spPr>
        <a:xfrm rot="10800000">
          <a:off x="1353506" y="1002886"/>
          <a:ext cx="7835137" cy="8944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64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Ветряные электростанции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>
              <a:solidFill>
                <a:schemeClr val="bg1"/>
              </a:solidFill>
              <a:effectLst/>
            </a:rPr>
            <a:t>Несколько </a:t>
          </a:r>
          <a:r>
            <a:rPr lang="ru-RU" sz="1600" u="none" kern="1200" dirty="0" err="1" smtClean="0">
              <a:solidFill>
                <a:schemeClr val="bg1"/>
              </a:solidFill>
              <a:effectLst/>
            </a:rPr>
            <a:t>ветрогенераторов</a:t>
          </a:r>
          <a:r>
            <a:rPr lang="ru-RU" sz="1600" u="none" kern="1200" dirty="0" smtClean="0">
              <a:solidFill>
                <a:schemeClr val="bg1"/>
              </a:solidFill>
              <a:effectLst/>
            </a:rPr>
            <a:t>, собранных в одном или нескольких местах и объединённых в единую сеть.</a:t>
          </a:r>
          <a:endParaRPr lang="ru-RU" sz="1600" u="none" kern="1200" dirty="0">
            <a:solidFill>
              <a:schemeClr val="bg1"/>
            </a:solidFill>
            <a:effectLst/>
          </a:endParaRPr>
        </a:p>
      </dsp:txBody>
      <dsp:txXfrm rot="10800000">
        <a:off x="1577109" y="1002886"/>
        <a:ext cx="7611534" cy="894411"/>
      </dsp:txXfrm>
    </dsp:sp>
    <dsp:sp modelId="{0BCC0D98-D1B4-4BEE-A261-B233EC962F5F}">
      <dsp:nvSpPr>
        <dsp:cNvPr id="0" name=""/>
        <dsp:cNvSpPr/>
      </dsp:nvSpPr>
      <dsp:spPr>
        <a:xfrm>
          <a:off x="941970" y="1029591"/>
          <a:ext cx="908373" cy="86657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AD382-FBEC-44BC-B0F7-C53DCDE4E633}">
      <dsp:nvSpPr>
        <dsp:cNvPr id="0" name=""/>
        <dsp:cNvSpPr/>
      </dsp:nvSpPr>
      <dsp:spPr>
        <a:xfrm rot="10800000">
          <a:off x="2356660" y="2060664"/>
          <a:ext cx="7755012" cy="8885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64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Геотермальные станции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>
              <a:solidFill>
                <a:schemeClr val="bg1"/>
              </a:solidFill>
              <a:effectLst/>
            </a:rPr>
            <a:t>Вырабатывают электрическую энергию из тепловой энергии подземных источников (например, гейзеров). </a:t>
          </a:r>
          <a:endParaRPr lang="ru-RU" sz="1600" u="none" kern="1200" dirty="0">
            <a:solidFill>
              <a:schemeClr val="bg1"/>
            </a:solidFill>
            <a:effectLst/>
          </a:endParaRPr>
        </a:p>
      </dsp:txBody>
      <dsp:txXfrm rot="10800000">
        <a:off x="2578791" y="2060664"/>
        <a:ext cx="7532881" cy="888525"/>
      </dsp:txXfrm>
    </dsp:sp>
    <dsp:sp modelId="{9B71E13C-0A2D-450D-87BC-C42E20271992}">
      <dsp:nvSpPr>
        <dsp:cNvPr id="0" name=""/>
        <dsp:cNvSpPr/>
      </dsp:nvSpPr>
      <dsp:spPr>
        <a:xfrm>
          <a:off x="1835958" y="2100746"/>
          <a:ext cx="954592" cy="88505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F4719-47CE-4598-B587-3DE867D6173F}">
      <dsp:nvSpPr>
        <dsp:cNvPr id="0" name=""/>
        <dsp:cNvSpPr/>
      </dsp:nvSpPr>
      <dsp:spPr>
        <a:xfrm rot="10800000">
          <a:off x="3129985" y="3092109"/>
          <a:ext cx="7912292" cy="9220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64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360505" y="3092109"/>
        <a:ext cx="7681772" cy="922079"/>
      </dsp:txXfrm>
    </dsp:sp>
    <dsp:sp modelId="{5C5DB9EC-FF25-4638-BBCB-D2A16EC853E9}">
      <dsp:nvSpPr>
        <dsp:cNvPr id="0" name=""/>
        <dsp:cNvSpPr/>
      </dsp:nvSpPr>
      <dsp:spPr>
        <a:xfrm>
          <a:off x="2709928" y="3106584"/>
          <a:ext cx="926196" cy="90499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CB565-030B-4BF1-BB23-7F9EC8741DC8}">
      <dsp:nvSpPr>
        <dsp:cNvPr id="0" name=""/>
        <dsp:cNvSpPr/>
      </dsp:nvSpPr>
      <dsp:spPr>
        <a:xfrm>
          <a:off x="5097" y="538012"/>
          <a:ext cx="2578665" cy="1834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СЭС башенного типа </a:t>
          </a:r>
          <a:endParaRPr lang="ru-RU" sz="24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97" y="538012"/>
        <a:ext cx="2578665" cy="1834922"/>
      </dsp:txXfrm>
    </dsp:sp>
    <dsp:sp modelId="{D0586E0B-3676-45DA-8603-38F04821D3CB}">
      <dsp:nvSpPr>
        <dsp:cNvPr id="0" name=""/>
        <dsp:cNvSpPr/>
      </dsp:nvSpPr>
      <dsp:spPr>
        <a:xfrm>
          <a:off x="2603856" y="538012"/>
          <a:ext cx="2578665" cy="1834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СЭС тарельчатого типа</a:t>
          </a:r>
          <a:endParaRPr lang="ru-RU" sz="24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3856" y="538012"/>
        <a:ext cx="2578665" cy="1834922"/>
      </dsp:txXfrm>
    </dsp:sp>
    <dsp:sp modelId="{7292B415-A92F-479C-B6D7-8E9802A1CDF3}">
      <dsp:nvSpPr>
        <dsp:cNvPr id="0" name=""/>
        <dsp:cNvSpPr/>
      </dsp:nvSpPr>
      <dsp:spPr>
        <a:xfrm>
          <a:off x="5202615" y="538012"/>
          <a:ext cx="2578665" cy="1834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СЭС, использующие </a:t>
          </a:r>
          <a:r>
            <a:rPr lang="ru-RU" sz="1900" kern="1200" dirty="0" err="1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фотоэлектричес</a:t>
          </a: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-кие модули (</a:t>
          </a:r>
          <a:r>
            <a:rPr lang="ru-RU" sz="1900" kern="1200" dirty="0" err="1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фотобатареи</a:t>
          </a:r>
          <a:r>
            <a:rPr lang="ru-RU" sz="19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9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2615" y="538012"/>
        <a:ext cx="2578665" cy="1834922"/>
      </dsp:txXfrm>
    </dsp:sp>
    <dsp:sp modelId="{63E4758B-0B20-4750-9F20-DEAA718A9684}">
      <dsp:nvSpPr>
        <dsp:cNvPr id="0" name=""/>
        <dsp:cNvSpPr/>
      </dsp:nvSpPr>
      <dsp:spPr>
        <a:xfrm>
          <a:off x="7801373" y="538012"/>
          <a:ext cx="2578665" cy="1834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СЭС, использующие параболические концентраторы</a:t>
          </a:r>
          <a:endParaRPr lang="ru-RU" sz="20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373" y="538012"/>
        <a:ext cx="2578665" cy="1834922"/>
      </dsp:txXfrm>
    </dsp:sp>
    <dsp:sp modelId="{2080AB0A-078F-4153-AE92-C8AE1224F9F6}">
      <dsp:nvSpPr>
        <dsp:cNvPr id="0" name=""/>
        <dsp:cNvSpPr/>
      </dsp:nvSpPr>
      <dsp:spPr>
        <a:xfrm>
          <a:off x="1304477" y="2393028"/>
          <a:ext cx="2578665" cy="1834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Комбиниро</a:t>
          </a: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-ванные СЭС</a:t>
          </a:r>
          <a:endParaRPr lang="ru-RU" sz="24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4477" y="2393028"/>
        <a:ext cx="2578665" cy="1834922"/>
      </dsp:txXfrm>
    </dsp:sp>
    <dsp:sp modelId="{AFDF6A17-A3B2-4E2E-A30C-960DF5922BC6}">
      <dsp:nvSpPr>
        <dsp:cNvPr id="0" name=""/>
        <dsp:cNvSpPr/>
      </dsp:nvSpPr>
      <dsp:spPr>
        <a:xfrm>
          <a:off x="3903235" y="2393028"/>
          <a:ext cx="2578665" cy="1834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Солнечно-вакуумные электростанции</a:t>
          </a:r>
          <a:endParaRPr lang="ru-RU" sz="22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3235" y="2393028"/>
        <a:ext cx="2578665" cy="1834922"/>
      </dsp:txXfrm>
    </dsp:sp>
    <dsp:sp modelId="{772DEB8B-3880-4CFB-930B-D48253278620}">
      <dsp:nvSpPr>
        <dsp:cNvPr id="0" name=""/>
        <dsp:cNvSpPr/>
      </dsp:nvSpPr>
      <dsp:spPr>
        <a:xfrm>
          <a:off x="6501994" y="2393028"/>
          <a:ext cx="2578665" cy="1834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Аэростатные солнечные электростанции</a:t>
          </a:r>
          <a:endParaRPr lang="ru-RU" sz="22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1994" y="2393028"/>
        <a:ext cx="2578665" cy="1834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5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8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6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85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70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85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90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0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8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6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7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7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5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0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9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5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5BE55B2-8FCE-4415-B303-DC908028EF69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442E66E-C33D-4A9D-9BA5-229B15DA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lternativenergy.ru/solnechnaya-energetika/370-vechnye-istochniki-energii.html" TargetMode="External"/><Relationship Id="rId3" Type="http://schemas.openxmlformats.org/officeDocument/2006/relationships/hyperlink" Target="https://ru.wikipedia.org/wiki/%D0%90%D0%BB" TargetMode="External"/><Relationship Id="rId7" Type="http://schemas.openxmlformats.org/officeDocument/2006/relationships/hyperlink" Target="http://pvblog.unisolex.com/?p=235" TargetMode="External"/><Relationship Id="rId2" Type="http://schemas.openxmlformats.org/officeDocument/2006/relationships/hyperlink" Target="http://www.scienceforum.ru/2016/1678/233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gavat.com/ses_tipi.php" TargetMode="External"/><Relationship Id="rId5" Type="http://schemas.openxmlformats.org/officeDocument/2006/relationships/hyperlink" Target="https://ru.wikipedia.org/wiki/%D0%91%D1%83" TargetMode="External"/><Relationship Id="rId4" Type="http://schemas.openxmlformats.org/officeDocument/2006/relationships/hyperlink" Target="https://ru.wikipedia.org/wiki/%D0%A1%D0%BE%25" TargetMode="External"/><Relationship Id="rId9" Type="http://schemas.openxmlformats.org/officeDocument/2006/relationships/hyperlink" Target="https://news.yandex.ru/yandsearch?text=%D1%8D%D0%BA%D0%BE%D0%BB%D0%BE%D0%B3%D0%B8%D1%87%D0%B5%D1%81%D0%BA%D0%B8%D0%B5%20%D0%BF%D1%80%D0%BE%D0%B1%D0%BB%D0%B5%D0%BC%D1%8B%20%D0%B8%D0%B7%20%D0%B7%D0%B0%20%D0%B1%D1%83%D0%B3%D1%83%D0%BB%D1%8C%D1%87%D0%B0%D0%BD%D1%81%D0%BA%D0%BE%D0%B9%20%D1%81%D1%8D%D1%81&amp;rpt=nnews2&amp;rel=rel&amp;grhow=clutop&amp;from=ser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568463" cy="2677648"/>
          </a:xfrm>
        </p:spPr>
        <p:txBody>
          <a:bodyPr/>
          <a:lstStyle/>
          <a:p>
            <a:r>
              <a:rPr lang="ru-RU" sz="5100" dirty="0" smtClean="0"/>
              <a:t>Альтернативные источники электроэнергии: солнечные электростанции.</a:t>
            </a:r>
            <a:br>
              <a:rPr lang="ru-RU" sz="5100" dirty="0" smtClean="0"/>
            </a:br>
            <a:r>
              <a:rPr lang="ru-RU" sz="5100" dirty="0" err="1" smtClean="0"/>
              <a:t>Бугульчанская</a:t>
            </a:r>
            <a:r>
              <a:rPr lang="ru-RU" sz="5100" dirty="0" smtClean="0"/>
              <a:t> СЭС</a:t>
            </a:r>
            <a:endParaRPr lang="ru-RU" sz="5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4459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Выполнила ученица 11 «А» класса Латышева Вероника</a:t>
            </a:r>
          </a:p>
          <a:p>
            <a:r>
              <a:rPr lang="ru-RU" sz="2000" dirty="0" smtClean="0"/>
              <a:t>Руководитель: Токарева Елена </a:t>
            </a:r>
            <a:r>
              <a:rPr lang="ru-RU" sz="2000" dirty="0" smtClean="0"/>
              <a:t>Владимировна</a:t>
            </a:r>
          </a:p>
          <a:p>
            <a:r>
              <a:rPr lang="ru-RU" sz="2000" dirty="0" smtClean="0"/>
              <a:t>2016/2017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55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891" y="944772"/>
            <a:ext cx="8761413" cy="706964"/>
          </a:xfrm>
        </p:spPr>
        <p:txBody>
          <a:bodyPr/>
          <a:lstStyle/>
          <a:p>
            <a:r>
              <a:rPr lang="ru-RU" dirty="0"/>
              <a:t>СЭС, использующие </a:t>
            </a:r>
            <a:r>
              <a:rPr lang="ru-RU" dirty="0" err="1" smtClean="0"/>
              <a:t>фотобатареи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81" y="2452254"/>
            <a:ext cx="6146392" cy="458585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Солнечные </a:t>
            </a:r>
            <a:r>
              <a:rPr lang="ru-RU" dirty="0"/>
              <a:t>батареи являются главными элементами фотоэлектрических солнечных станций. Они состоят из пленок на основе кремния или совершенно других полупроводниковых материалов.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СЭС </a:t>
            </a:r>
            <a:r>
              <a:rPr lang="ru-RU" dirty="0"/>
              <a:t>этого типа в настоящее время очень распространены, так как в общем случае СЭС состоит из большого числа отдельных модулей (</a:t>
            </a:r>
            <a:r>
              <a:rPr lang="ru-RU" dirty="0" err="1"/>
              <a:t>фотобатарей</a:t>
            </a:r>
            <a:r>
              <a:rPr lang="ru-RU" dirty="0"/>
              <a:t>) различной мощности и выходных параметров. Данные СЭС широко применяются для энергообеспечения как малых, так и крупных объектов (частные коттеджи, </a:t>
            </a:r>
            <a:r>
              <a:rPr lang="ru-RU" dirty="0" smtClean="0"/>
              <a:t>санатории</a:t>
            </a:r>
            <a:r>
              <a:rPr lang="ru-RU" dirty="0"/>
              <a:t>, промышленные здания и т. д.). Устанавливаться </a:t>
            </a:r>
            <a:r>
              <a:rPr lang="ru-RU" dirty="0" err="1"/>
              <a:t>фотобатареи</a:t>
            </a:r>
            <a:r>
              <a:rPr lang="ru-RU" dirty="0"/>
              <a:t> могут практически везде, начиная от кровли и фасада здания и заканчивая специально выделенными территориями. В качестве недостатков можно привести два показателя, и это: низкий КПД и высокая стоимость.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4" y="3075709"/>
            <a:ext cx="5044111" cy="262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0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53777"/>
            <a:ext cx="8761413" cy="706964"/>
          </a:xfrm>
        </p:spPr>
        <p:txBody>
          <a:bodyPr/>
          <a:lstStyle/>
          <a:p>
            <a:r>
              <a:rPr lang="ru-RU" dirty="0"/>
              <a:t>СЭС, использующие параболические концентраторы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191" y="2535382"/>
            <a:ext cx="6118681" cy="3809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Принцип </a:t>
            </a:r>
            <a:r>
              <a:rPr lang="ru-RU" u="sng" dirty="0"/>
              <a:t>работы</a:t>
            </a:r>
            <a:r>
              <a:rPr lang="ru-RU" dirty="0"/>
              <a:t> данных СЭС </a:t>
            </a:r>
            <a:r>
              <a:rPr lang="ru-RU" u="sng" dirty="0"/>
              <a:t>заключается в нагревании теплоносителя до параметров, пригодных к использованию в турбогенераторе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    Конструкция </a:t>
            </a:r>
            <a:r>
              <a:rPr lang="ru-RU" dirty="0"/>
              <a:t>СЭС: на ферменной конструкции устанавливается параболоцилиндрическое зеркало </a:t>
            </a:r>
            <a:r>
              <a:rPr lang="ru-RU" dirty="0" smtClean="0"/>
              <a:t>большой </a:t>
            </a:r>
            <a:r>
              <a:rPr lang="ru-RU" dirty="0"/>
              <a:t>длины, а в фокусе параболы устанавливается трубка, по которой течет </a:t>
            </a:r>
            <a:r>
              <a:rPr lang="ru-RU" dirty="0" smtClean="0"/>
              <a:t>теплоноситель (чаще </a:t>
            </a:r>
            <a:r>
              <a:rPr lang="ru-RU" dirty="0"/>
              <a:t>всего </a:t>
            </a:r>
            <a:r>
              <a:rPr lang="ru-RU" dirty="0" smtClean="0"/>
              <a:t>масло). </a:t>
            </a:r>
            <a:r>
              <a:rPr lang="ru-RU" dirty="0"/>
              <a:t>Пройдя весь путь, теплоноситель разогревается и в теплообменных аппаратах отдаёт теплоту воде, которая превращается в пар и поступает на турбогенератор.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36" y="2718263"/>
            <a:ext cx="4634931" cy="309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0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Комбинированные СЭС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83" y="2874007"/>
            <a:ext cx="5862792" cy="27301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Часто</a:t>
            </a:r>
            <a:r>
              <a:rPr lang="ru-RU" baseline="30000" dirty="0"/>
              <a:t> </a:t>
            </a:r>
            <a:r>
              <a:rPr lang="ru-RU" dirty="0" smtClean="0"/>
              <a:t>на </a:t>
            </a:r>
            <a:r>
              <a:rPr lang="ru-RU" dirty="0"/>
              <a:t>СЭС различных типов </a:t>
            </a:r>
            <a:r>
              <a:rPr lang="ru-RU" u="sng" dirty="0"/>
              <a:t>дополнительно устанавливают теплообменные аппараты</a:t>
            </a:r>
            <a:r>
              <a:rPr lang="ru-RU" dirty="0"/>
              <a:t> для получения горячей воды, которая используется как для технических нужд, так и для горячего водоснабжения и отопления. В этом и состоит суть комбинированных СЭС. Также на одной территории возможна параллельная установка концентраторов и </a:t>
            </a:r>
            <a:r>
              <a:rPr lang="ru-RU" dirty="0" err="1"/>
              <a:t>фотобатарей</a:t>
            </a:r>
            <a:r>
              <a:rPr lang="ru-RU" dirty="0"/>
              <a:t>, что тоже считается комбинированной СЭС.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85" y="2782387"/>
            <a:ext cx="4811605" cy="2821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156548"/>
            <a:ext cx="8761413" cy="706964"/>
          </a:xfrm>
        </p:spPr>
        <p:txBody>
          <a:bodyPr/>
          <a:lstStyle/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Солнечно-вакуумные электростанции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190" y="2472870"/>
            <a:ext cx="6330062" cy="40585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Используют </a:t>
            </a:r>
            <a:r>
              <a:rPr lang="ru-RU" u="sng" dirty="0"/>
              <a:t>энергию воздушного потока</a:t>
            </a:r>
            <a:r>
              <a:rPr lang="ru-RU" dirty="0"/>
              <a:t>, искусственно создаваемого путём использования разности температур воздуха в приземном слое воздуха, нагреваемого солнечными лучами в закрытом прозрачными стеклами участке, и на некоторой высоте. Состоят из накрытого стеклянной крышей участка земли и высокой башни, у основания которой расположена воздушная турбина с электрогенератором. Вырабатываемая мощность растет с ростом </a:t>
            </a:r>
            <a:r>
              <a:rPr lang="ru-RU" dirty="0" smtClean="0"/>
              <a:t>разности </a:t>
            </a:r>
            <a:r>
              <a:rPr lang="ru-RU" dirty="0"/>
              <a:t>температур, которая увеличивается с высотой башни. Путём использования энергии нагретой почвы способны работать почти круглосуточно, что является их серьёзным </a:t>
            </a:r>
            <a:r>
              <a:rPr lang="ru-RU" dirty="0" smtClean="0"/>
              <a:t>преимуществом.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34" y="2821577"/>
            <a:ext cx="4452603" cy="298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4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30422"/>
            <a:ext cx="8761413" cy="706964"/>
          </a:xfrm>
        </p:spPr>
        <p:txBody>
          <a:bodyPr/>
          <a:lstStyle/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Аэростатные солнечные электростанции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56" y="2396301"/>
            <a:ext cx="6413862" cy="4297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Аэростатные СЭС </a:t>
            </a:r>
            <a:r>
              <a:rPr lang="ru-RU" u="sng" dirty="0"/>
              <a:t>бывают 2 типов</a:t>
            </a:r>
            <a:r>
              <a:rPr lang="ru-RU" dirty="0"/>
              <a:t>: первый — солнечные элементы располагаются на поверхности аэростата. При этом </a:t>
            </a:r>
            <a:r>
              <a:rPr lang="ru-RU" dirty="0" smtClean="0"/>
              <a:t>КПД </a:t>
            </a:r>
            <a:r>
              <a:rPr lang="ru-RU" dirty="0"/>
              <a:t>составляет около 15 % (в пределе может достигать 40 %). В конструкции второго типа в качестве рефлектора используется параболическая, вогнутая давлением газа, металлизированная пленка, которая служит для концентрации солнечной энергии. </a:t>
            </a:r>
            <a:r>
              <a:rPr lang="ru-RU" dirty="0" smtClean="0"/>
              <a:t>Располагаясь </a:t>
            </a:r>
            <a:r>
              <a:rPr lang="ru-RU" dirty="0"/>
              <a:t>на высоте более 20 км аэростат не боится </a:t>
            </a:r>
            <a:r>
              <a:rPr lang="ru-RU" dirty="0" smtClean="0"/>
              <a:t>затенения </a:t>
            </a:r>
            <a:r>
              <a:rPr lang="ru-RU" dirty="0"/>
              <a:t>при облачной погоде, а двигаясь с воздушными потоками не испытывает ветровых </a:t>
            </a:r>
            <a:r>
              <a:rPr lang="ru-RU" dirty="0" smtClean="0"/>
              <a:t>нагрузок. Ориентировка </a:t>
            </a:r>
            <a:r>
              <a:rPr lang="ru-RU" dirty="0"/>
              <a:t>шара на солнце осуществляется за счет перекачки балластной </a:t>
            </a:r>
            <a:r>
              <a:rPr lang="ru-RU" dirty="0" smtClean="0"/>
              <a:t>жидкости (</a:t>
            </a:r>
            <a:r>
              <a:rPr lang="ru-RU" dirty="0"/>
              <a:t>вода для водородного цикла), точная ориентировка — гироскопами.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04" y="2542891"/>
            <a:ext cx="2788648" cy="400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3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СЭС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99063"/>
            <a:ext cx="9543525" cy="445443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ru-RU" dirty="0" smtClean="0"/>
              <a:t>          По </a:t>
            </a:r>
            <a:r>
              <a:rPr lang="ru-RU" dirty="0"/>
              <a:t>данным СО ЕЭС — системного оператора единой электроэнергетической системы России — суммарная установленная электрическая мощность солнечных электростанций ЕЭС России на 1 июля 2016 года составляет всего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60,2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МВт</a:t>
            </a:r>
            <a:r>
              <a:rPr lang="ru-RU" dirty="0" smtClean="0"/>
              <a:t>.</a:t>
            </a:r>
          </a:p>
          <a:p>
            <a:pPr marL="6840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dirty="0" err="1"/>
              <a:t>Бугульчанская</a:t>
            </a:r>
            <a:r>
              <a:rPr lang="ru-RU" dirty="0"/>
              <a:t> СЭС (</a:t>
            </a:r>
            <a:r>
              <a:rPr lang="ru-RU" dirty="0" err="1"/>
              <a:t>Матраевская</a:t>
            </a:r>
            <a:r>
              <a:rPr lang="ru-RU" dirty="0"/>
              <a:t> СЭС</a:t>
            </a:r>
            <a:r>
              <a:rPr lang="ru-RU" dirty="0" smtClean="0"/>
              <a:t>)</a:t>
            </a:r>
          </a:p>
          <a:p>
            <a:pPr marL="6840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dirty="0" err="1" smtClean="0"/>
              <a:t>Сакмарская</a:t>
            </a:r>
            <a:r>
              <a:rPr lang="ru-RU" dirty="0" smtClean="0"/>
              <a:t> </a:t>
            </a:r>
            <a:r>
              <a:rPr lang="ru-RU" dirty="0"/>
              <a:t>СЭС им. А.А. </a:t>
            </a:r>
            <a:r>
              <a:rPr lang="ru-RU" dirty="0" err="1" smtClean="0"/>
              <a:t>Влазнева</a:t>
            </a:r>
            <a:endParaRPr lang="ru-RU" dirty="0" smtClean="0"/>
          </a:p>
          <a:p>
            <a:pPr marL="6840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dirty="0" err="1" smtClean="0"/>
              <a:t>Бурибаевская</a:t>
            </a:r>
            <a:r>
              <a:rPr lang="ru-RU" dirty="0" smtClean="0"/>
              <a:t> </a:t>
            </a:r>
            <a:r>
              <a:rPr lang="ru-RU" dirty="0"/>
              <a:t>СЭС (</a:t>
            </a:r>
            <a:r>
              <a:rPr lang="ru-RU" dirty="0" err="1"/>
              <a:t>Баймакская</a:t>
            </a:r>
            <a:r>
              <a:rPr lang="ru-RU" dirty="0"/>
              <a:t> СЭС</a:t>
            </a:r>
            <a:r>
              <a:rPr lang="ru-RU" dirty="0" smtClean="0"/>
              <a:t>)</a:t>
            </a:r>
          </a:p>
          <a:p>
            <a:pPr marL="6840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dirty="0"/>
              <a:t>Кош-</a:t>
            </a:r>
            <a:r>
              <a:rPr lang="ru-RU" dirty="0" err="1"/>
              <a:t>Агачская</a:t>
            </a:r>
            <a:r>
              <a:rPr lang="ru-RU" dirty="0"/>
              <a:t> </a:t>
            </a:r>
            <a:r>
              <a:rPr lang="ru-RU" dirty="0" smtClean="0"/>
              <a:t>СЭС</a:t>
            </a:r>
          </a:p>
          <a:p>
            <a:pPr marL="6840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dirty="0"/>
              <a:t>Абаканская </a:t>
            </a:r>
            <a:r>
              <a:rPr lang="ru-RU" dirty="0" smtClean="0"/>
              <a:t>СЭС</a:t>
            </a:r>
          </a:p>
          <a:p>
            <a:pPr marL="6840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dirty="0" err="1"/>
              <a:t>Переволоцкая</a:t>
            </a:r>
            <a:r>
              <a:rPr lang="ru-RU" dirty="0"/>
              <a:t> </a:t>
            </a:r>
            <a:r>
              <a:rPr lang="ru-RU" dirty="0" smtClean="0"/>
              <a:t>СЭС</a:t>
            </a:r>
          </a:p>
          <a:p>
            <a:pPr marL="6840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dirty="0" smtClean="0"/>
              <a:t>СЭС </a:t>
            </a:r>
            <a:r>
              <a:rPr lang="ru-RU" dirty="0"/>
              <a:t>ООО «</a:t>
            </a:r>
            <a:r>
              <a:rPr lang="ru-RU" dirty="0" err="1"/>
              <a:t>АльтЭнерго</a:t>
            </a:r>
            <a:r>
              <a:rPr lang="ru-RU" dirty="0"/>
              <a:t>»</a:t>
            </a:r>
            <a:endParaRPr lang="ru-RU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Бугульчанская</a:t>
            </a:r>
            <a:r>
              <a:rPr lang="ru-RU" dirty="0" smtClean="0"/>
              <a:t> СЭС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53" y="2338251"/>
            <a:ext cx="10666400" cy="158060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 smtClean="0"/>
              <a:t>       </a:t>
            </a:r>
            <a:r>
              <a:rPr lang="ru-RU" b="1" dirty="0" err="1" smtClean="0"/>
              <a:t>Бугульчанская</a:t>
            </a:r>
            <a:r>
              <a:rPr lang="ru-RU" b="1" dirty="0" smtClean="0"/>
              <a:t> </a:t>
            </a:r>
            <a:r>
              <a:rPr lang="ru-RU" b="1" dirty="0"/>
              <a:t>СЭС</a:t>
            </a:r>
            <a:r>
              <a:rPr lang="ru-RU" dirty="0"/>
              <a:t> (</a:t>
            </a:r>
            <a:r>
              <a:rPr lang="ru-RU" dirty="0" err="1"/>
              <a:t>башк</a:t>
            </a:r>
            <a:r>
              <a:rPr lang="ru-RU" dirty="0"/>
              <a:t>. </a:t>
            </a:r>
            <a:r>
              <a:rPr lang="ru-RU" i="1" dirty="0" err="1"/>
              <a:t>Бөгөлсән</a:t>
            </a:r>
            <a:r>
              <a:rPr lang="ru-RU" i="1" dirty="0"/>
              <a:t> </a:t>
            </a:r>
            <a:r>
              <a:rPr lang="ru-RU" i="1" dirty="0" err="1"/>
              <a:t>ҡояш</a:t>
            </a:r>
            <a:r>
              <a:rPr lang="ru-RU" i="1" dirty="0"/>
              <a:t> </a:t>
            </a:r>
            <a:r>
              <a:rPr lang="ru-RU" i="1" dirty="0" err="1"/>
              <a:t>электр</a:t>
            </a:r>
            <a:r>
              <a:rPr lang="ru-RU" i="1" dirty="0"/>
              <a:t> </a:t>
            </a:r>
            <a:r>
              <a:rPr lang="ru-RU" i="1" dirty="0" err="1"/>
              <a:t>станцияһы</a:t>
            </a:r>
            <a:r>
              <a:rPr lang="ru-RU" dirty="0" smtClean="0"/>
              <a:t>) – солнечная электростанция, расположенная </a:t>
            </a:r>
            <a:r>
              <a:rPr lang="ru-RU" dirty="0"/>
              <a:t>на территории </a:t>
            </a:r>
            <a:r>
              <a:rPr lang="ru-RU" dirty="0" err="1"/>
              <a:t>Куюргазинского</a:t>
            </a:r>
            <a:r>
              <a:rPr lang="ru-RU" dirty="0"/>
              <a:t> района Башкортостана рядом с селом </a:t>
            </a:r>
            <a:r>
              <a:rPr lang="ru-RU" dirty="0" err="1"/>
              <a:t>Бугульчан</a:t>
            </a:r>
            <a:r>
              <a:rPr lang="ru-RU" dirty="0"/>
              <a:t>. Первая очередь на 5 МВт введена в эксплуатацию в декабре 2015 </a:t>
            </a:r>
            <a:r>
              <a:rPr lang="ru-RU" dirty="0" smtClean="0"/>
              <a:t>года. </a:t>
            </a:r>
            <a:r>
              <a:rPr lang="ru-RU" dirty="0"/>
              <a:t>Планируется увеличение мощности до 15 МВт в 2016 </a:t>
            </a:r>
            <a:r>
              <a:rPr lang="ru-RU" dirty="0" smtClean="0"/>
              <a:t>году. </a:t>
            </a:r>
            <a:r>
              <a:rPr lang="ru-RU" dirty="0"/>
              <a:t>Является второй солнечной электростанцией </a:t>
            </a:r>
            <a:r>
              <a:rPr lang="ru-RU" dirty="0" smtClean="0"/>
              <a:t>Башкортостан.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3918858"/>
            <a:ext cx="975360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5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441" y="2403566"/>
            <a:ext cx="5833673" cy="42715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В </a:t>
            </a:r>
            <a:r>
              <a:rPr lang="ru-RU" dirty="0"/>
              <a:t>период с 2015 по 2018 годы на территории Башкортостана запланировано возведение сети из нескольких солнечных </a:t>
            </a:r>
            <a:r>
              <a:rPr lang="ru-RU" dirty="0" smtClean="0"/>
              <a:t>электростанций. </a:t>
            </a:r>
            <a:r>
              <a:rPr lang="ru-RU" dirty="0"/>
              <a:t>Первой из запланированных началось строительство станции в </a:t>
            </a:r>
            <a:r>
              <a:rPr lang="ru-RU" dirty="0" err="1"/>
              <a:t>Бугульчане</a:t>
            </a:r>
            <a:r>
              <a:rPr lang="ru-RU" dirty="0"/>
              <a:t> 21 апреля 2015 </a:t>
            </a:r>
            <a:r>
              <a:rPr lang="ru-RU" dirty="0" smtClean="0"/>
              <a:t>года. </a:t>
            </a:r>
            <a:r>
              <a:rPr lang="ru-RU" dirty="0"/>
              <a:t>Ввод первой очереди на 5 МВт был намечен на </a:t>
            </a:r>
            <a:r>
              <a:rPr lang="ru-RU" dirty="0" smtClean="0"/>
              <a:t>июль, </a:t>
            </a:r>
            <a:r>
              <a:rPr lang="ru-RU" dirty="0"/>
              <a:t>однако состоялся лишь 25 декабря 2015 </a:t>
            </a:r>
            <a:r>
              <a:rPr lang="ru-RU" dirty="0" smtClean="0"/>
              <a:t>года. </a:t>
            </a:r>
            <a:r>
              <a:rPr lang="ru-RU" dirty="0"/>
              <a:t>21 октября министр энергетики Российской Федерации Александр </a:t>
            </a:r>
            <a:r>
              <a:rPr lang="ru-RU" dirty="0" err="1"/>
              <a:t>Новак</a:t>
            </a:r>
            <a:r>
              <a:rPr lang="ru-RU" dirty="0"/>
              <a:t> запустил </a:t>
            </a:r>
            <a:r>
              <a:rPr lang="ru-RU" dirty="0" smtClean="0"/>
              <a:t>вторую </a:t>
            </a:r>
            <a:r>
              <a:rPr lang="ru-RU" dirty="0"/>
              <a:t>очередь мощностью </a:t>
            </a:r>
            <a:r>
              <a:rPr lang="ru-RU" dirty="0" smtClean="0"/>
              <a:t>      5 </a:t>
            </a:r>
            <a:r>
              <a:rPr lang="ru-RU" dirty="0"/>
              <a:t>МВт. 14 ноября 2016 года Компания «</a:t>
            </a:r>
            <a:r>
              <a:rPr lang="ru-RU" dirty="0" err="1"/>
              <a:t>Хевел</a:t>
            </a:r>
            <a:r>
              <a:rPr lang="ru-RU" dirty="0"/>
              <a:t>» (совместное предприятие ГК «</a:t>
            </a:r>
            <a:r>
              <a:rPr lang="ru-RU" dirty="0" err="1"/>
              <a:t>Ренова</a:t>
            </a:r>
            <a:r>
              <a:rPr lang="ru-RU" dirty="0"/>
              <a:t>» и АО РОСНАНО) ввела в эксплуатацию третью очередь </a:t>
            </a:r>
            <a:r>
              <a:rPr lang="ru-RU" dirty="0" err="1"/>
              <a:t>Бугульчанской</a:t>
            </a:r>
            <a:r>
              <a:rPr lang="ru-RU" dirty="0"/>
              <a:t> солнечной электростанции (СЭС) мощностью 5 МВт.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5" y="2940195"/>
            <a:ext cx="5012853" cy="283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6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</a:t>
            </a:r>
            <a:r>
              <a:rPr lang="ru-RU" dirty="0" err="1" smtClean="0"/>
              <a:t>Бугульчанской</a:t>
            </a:r>
            <a:r>
              <a:rPr lang="ru-RU" dirty="0" smtClean="0"/>
              <a:t> СЭС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9178" y="2936384"/>
            <a:ext cx="5120640" cy="2005912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Бугульчанская</a:t>
            </a:r>
            <a:r>
              <a:rPr lang="ru-RU" dirty="0" smtClean="0"/>
              <a:t> электростанция относится к СЭС, использующим фотоэлектрические </a:t>
            </a:r>
            <a:r>
              <a:rPr lang="ru-RU" dirty="0"/>
              <a:t>модули (</a:t>
            </a:r>
            <a:r>
              <a:rPr lang="ru-RU" dirty="0" err="1"/>
              <a:t>фотобатареи</a:t>
            </a:r>
            <a:r>
              <a:rPr lang="ru-RU" dirty="0" smtClean="0"/>
              <a:t>). Следовательно, она состоит из солнечных батарей, которые в свою очередь состоят из солнечных элементов.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6" y="2567740"/>
            <a:ext cx="5486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68337" y="5575920"/>
            <a:ext cx="7608565" cy="1250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 3" charset="2"/>
              <a:buNone/>
            </a:pPr>
            <a:r>
              <a:rPr lang="ru-RU" i="1" smtClean="0"/>
              <a:t>Структура солнечного элемента:</a:t>
            </a:r>
            <a:endParaRPr lang="ru-RU" smtClean="0"/>
          </a:p>
          <a:p>
            <a:pPr marL="0" indent="0">
              <a:spcAft>
                <a:spcPts val="600"/>
              </a:spcAft>
              <a:buFont typeface="Wingdings 3" charset="2"/>
              <a:buNone/>
            </a:pPr>
            <a:r>
              <a:rPr lang="ru-RU" i="1" u="sng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ru-RU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smtClean="0"/>
              <a:t>Свет (фотоны)   </a:t>
            </a:r>
            <a:r>
              <a:rPr lang="ru-RU" i="1" u="sng" smtClean="0"/>
              <a:t>2.</a:t>
            </a:r>
            <a:r>
              <a:rPr lang="ru-RU" i="1" smtClean="0"/>
              <a:t> Лицевой контакт   </a:t>
            </a:r>
            <a:r>
              <a:rPr lang="ru-RU" i="1" u="sng" smtClean="0"/>
              <a:t>3.</a:t>
            </a:r>
            <a:r>
              <a:rPr lang="ru-RU" i="1" smtClean="0"/>
              <a:t> Отрицательный слой</a:t>
            </a:r>
            <a:br>
              <a:rPr lang="ru-RU" i="1" smtClean="0"/>
            </a:br>
            <a:r>
              <a:rPr lang="ru-RU" i="1" u="sng" smtClean="0"/>
              <a:t>4.</a:t>
            </a:r>
            <a:r>
              <a:rPr lang="ru-RU" i="1" smtClean="0"/>
              <a:t> Переходной слой  </a:t>
            </a:r>
            <a:r>
              <a:rPr lang="ru-RU" i="1" u="sng" smtClean="0"/>
              <a:t>5.</a:t>
            </a:r>
            <a:r>
              <a:rPr lang="ru-RU" i="1" smtClean="0"/>
              <a:t> Положительный слой  </a:t>
            </a:r>
            <a:r>
              <a:rPr lang="ru-RU" i="1" u="sng" smtClean="0"/>
              <a:t>6.</a:t>
            </a:r>
            <a:r>
              <a:rPr lang="ru-RU" i="1" smtClean="0"/>
              <a:t> Задний контакт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6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</a:t>
            </a:r>
            <a:r>
              <a:rPr lang="ru-RU" dirty="0" err="1" smtClean="0"/>
              <a:t>Бугульчанской</a:t>
            </a:r>
            <a:r>
              <a:rPr lang="ru-RU" dirty="0" smtClean="0"/>
              <a:t> СЭС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337" y="5575920"/>
            <a:ext cx="7608565" cy="12500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i="1" dirty="0"/>
              <a:t>Структура солнечного </a:t>
            </a:r>
            <a:r>
              <a:rPr lang="ru-RU" i="1" dirty="0" smtClean="0"/>
              <a:t>элемента:</a:t>
            </a:r>
            <a:endParaRPr lang="ru-RU" dirty="0"/>
          </a:p>
          <a:p>
            <a:pPr marL="0" indent="0">
              <a:spcAft>
                <a:spcPts val="600"/>
              </a:spcAft>
              <a:buNone/>
            </a:pPr>
            <a:r>
              <a:rPr lang="ru-RU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/>
              <a:t>Свет (фотоны)   </a:t>
            </a:r>
            <a:r>
              <a:rPr lang="ru-RU" i="1" u="sng" dirty="0"/>
              <a:t>2.</a:t>
            </a:r>
            <a:r>
              <a:rPr lang="ru-RU" i="1" dirty="0"/>
              <a:t> Лицевой контакт   </a:t>
            </a:r>
            <a:r>
              <a:rPr lang="ru-RU" i="1" u="sng" dirty="0" smtClean="0"/>
              <a:t>3</a:t>
            </a:r>
            <a:r>
              <a:rPr lang="ru-RU" i="1" u="sng" dirty="0"/>
              <a:t>.</a:t>
            </a:r>
            <a:r>
              <a:rPr lang="ru-RU" i="1" dirty="0"/>
              <a:t> Отрицательный слой</a:t>
            </a:r>
            <a:br>
              <a:rPr lang="ru-RU" i="1" dirty="0"/>
            </a:br>
            <a:r>
              <a:rPr lang="ru-RU" i="1" u="sng" dirty="0"/>
              <a:t>4</a:t>
            </a:r>
            <a:r>
              <a:rPr lang="ru-RU" i="1" u="sng" dirty="0" smtClean="0"/>
              <a:t>.</a:t>
            </a:r>
            <a:r>
              <a:rPr lang="ru-RU" i="1" dirty="0" smtClean="0"/>
              <a:t> Переходной </a:t>
            </a:r>
            <a:r>
              <a:rPr lang="ru-RU" i="1" dirty="0"/>
              <a:t>слой  </a:t>
            </a:r>
            <a:r>
              <a:rPr lang="ru-RU" i="1" u="sng" dirty="0"/>
              <a:t>5.</a:t>
            </a:r>
            <a:r>
              <a:rPr lang="ru-RU" i="1" dirty="0"/>
              <a:t> Положительный слой  </a:t>
            </a:r>
            <a:r>
              <a:rPr lang="ru-RU" i="1" u="sng" dirty="0"/>
              <a:t>6.</a:t>
            </a:r>
            <a:r>
              <a:rPr lang="ru-RU" i="1" dirty="0"/>
              <a:t> Задний </a:t>
            </a:r>
            <a:r>
              <a:rPr lang="ru-RU" i="1" dirty="0" smtClean="0"/>
              <a:t>контакт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6" y="2567740"/>
            <a:ext cx="5486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39988" y="2567740"/>
            <a:ext cx="52643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Солнечный элемент состоит </a:t>
            </a:r>
            <a:r>
              <a:rPr lang="ru-RU" dirty="0"/>
              <a:t>из двух полупроводниковых </a:t>
            </a:r>
            <a:r>
              <a:rPr lang="ru-RU" dirty="0" smtClean="0"/>
              <a:t>пластинок, в которых </a:t>
            </a:r>
            <a:r>
              <a:rPr lang="ru-RU" dirty="0"/>
              <a:t>возникает переход </a:t>
            </a:r>
            <a:r>
              <a:rPr lang="ru-RU" dirty="0" smtClean="0"/>
              <a:t>от «р</a:t>
            </a:r>
            <a:r>
              <a:rPr lang="ru-RU" dirty="0"/>
              <a:t>» типа к «n» </a:t>
            </a:r>
            <a:r>
              <a:rPr lang="ru-RU" dirty="0" smtClean="0"/>
              <a:t>типу. </a:t>
            </a:r>
            <a:r>
              <a:rPr lang="ru-RU" dirty="0"/>
              <a:t>В наружной n-пластинке — переизбыток электронов. Во внутренней р- пластинке — их недостаток. Фотон, попадающий в n-пластинку, пробуждает дремлющий в ней </a:t>
            </a:r>
            <a:r>
              <a:rPr lang="ru-RU" dirty="0" smtClean="0"/>
              <a:t>электрон. Электрон </a:t>
            </a:r>
            <a:r>
              <a:rPr lang="ru-RU" dirty="0"/>
              <a:t>проникает в </a:t>
            </a:r>
            <a:r>
              <a:rPr lang="ru-RU" dirty="0" smtClean="0"/>
              <a:t>р-пластину. Следствием </a:t>
            </a:r>
            <a:r>
              <a:rPr lang="ru-RU" dirty="0"/>
              <a:t>этого движения и является электрический ток.</a:t>
            </a:r>
          </a:p>
        </p:txBody>
      </p:sp>
    </p:spTree>
    <p:extLst>
      <p:ext uri="{BB962C8B-B14F-4D97-AF65-F5344CB8AC3E}">
        <p14:creationId xmlns:p14="http://schemas.microsoft.com/office/powerpoint/2010/main" val="26642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455817"/>
            <a:ext cx="8761412" cy="440218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Цели и задачи.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Что такое альтернативные источники энергии?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Виды альтернативных источников энергии.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Что такое солнечные электростанции?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Классификация СЭС.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СЭС в России.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err="1" smtClean="0"/>
              <a:t>Бугульчанская</a:t>
            </a:r>
            <a:r>
              <a:rPr lang="ru-RU" sz="2000" dirty="0" smtClean="0"/>
              <a:t> СЭС (историческая справка, устройство СЭС, принцип работы, технические характеристики).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Экологические аспекты солнечной электроэнергетики</a:t>
            </a:r>
            <a:r>
              <a:rPr lang="ru-RU" sz="2000" dirty="0" smtClean="0"/>
              <a:t>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Это интересно!</a:t>
            </a:r>
            <a:endParaRPr lang="ru-RU" sz="20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9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работы </a:t>
            </a:r>
            <a:r>
              <a:rPr lang="ru-RU" dirty="0" err="1" smtClean="0"/>
              <a:t>Бугульчанской</a:t>
            </a:r>
            <a:r>
              <a:rPr lang="ru-RU" dirty="0" smtClean="0"/>
              <a:t> СЭС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809" y="2618027"/>
            <a:ext cx="3702431" cy="343923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dirty="0" smtClean="0"/>
              <a:t>Солнечные </a:t>
            </a:r>
            <a:r>
              <a:rPr lang="ru-RU" dirty="0"/>
              <a:t>панели вырабатывают постоянный </a:t>
            </a:r>
            <a:r>
              <a:rPr lang="ru-RU" dirty="0" smtClean="0"/>
              <a:t>ток.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dirty="0"/>
              <a:t>И</a:t>
            </a:r>
            <a:r>
              <a:rPr lang="ru-RU" dirty="0" smtClean="0"/>
              <a:t>нверторная </a:t>
            </a:r>
            <a:r>
              <a:rPr lang="ru-RU" dirty="0"/>
              <a:t>система с </a:t>
            </a:r>
            <a:r>
              <a:rPr lang="ru-RU" dirty="0" smtClean="0"/>
              <a:t>трансформатором преобразует </a:t>
            </a:r>
            <a:r>
              <a:rPr lang="ru-RU" dirty="0"/>
              <a:t>постоянный ток в переменный и повышают напряжение до необходимого </a:t>
            </a:r>
            <a:r>
              <a:rPr lang="ru-RU" dirty="0" smtClean="0"/>
              <a:t>уровня.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отребитель </a:t>
            </a:r>
            <a:r>
              <a:rPr lang="ru-RU" dirty="0"/>
              <a:t>или сеть принимать </a:t>
            </a:r>
            <a:r>
              <a:rPr lang="ru-RU" dirty="0" smtClean="0"/>
              <a:t>электроэнергию.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3" y="2501840"/>
            <a:ext cx="7014409" cy="367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0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69166"/>
            <a:ext cx="8761413" cy="706964"/>
          </a:xfrm>
        </p:spPr>
        <p:txBody>
          <a:bodyPr/>
          <a:lstStyle/>
          <a:p>
            <a:r>
              <a:rPr lang="ru-RU" dirty="0" smtClean="0"/>
              <a:t>Технические характеристики </a:t>
            </a:r>
            <a:r>
              <a:rPr lang="ru-RU" dirty="0" err="1" smtClean="0"/>
              <a:t>Бугульчанской</a:t>
            </a:r>
            <a:r>
              <a:rPr lang="ru-RU" dirty="0" smtClean="0"/>
              <a:t> СЭС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5243" y="2595032"/>
            <a:ext cx="4997911" cy="360982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Электрическая мощность</a:t>
            </a:r>
            <a:r>
              <a:rPr lang="ru-RU" sz="2100" dirty="0">
                <a:solidFill>
                  <a:schemeClr val="tx1"/>
                </a:solidFill>
              </a:rPr>
              <a:t>, </a:t>
            </a:r>
            <a:r>
              <a:rPr lang="ru-RU" sz="2100" dirty="0" smtClean="0">
                <a:solidFill>
                  <a:schemeClr val="tx1"/>
                </a:solidFill>
              </a:rPr>
              <a:t>МВт – 15 МВт </a:t>
            </a:r>
            <a:r>
              <a:rPr lang="ru-RU" sz="2100" dirty="0">
                <a:solidFill>
                  <a:schemeClr val="tx1"/>
                </a:solidFill>
              </a:rPr>
              <a:t>(</a:t>
            </a:r>
            <a:r>
              <a:rPr lang="ru-RU" sz="2100" dirty="0" smtClean="0">
                <a:solidFill>
                  <a:schemeClr val="tx1"/>
                </a:solidFill>
              </a:rPr>
              <a:t>план), 5 </a:t>
            </a:r>
            <a:r>
              <a:rPr lang="ru-RU" sz="2100" dirty="0">
                <a:solidFill>
                  <a:schemeClr val="tx1"/>
                </a:solidFill>
              </a:rPr>
              <a:t>МВт (первая очередь</a:t>
            </a:r>
            <a:r>
              <a:rPr lang="ru-RU" sz="2100" dirty="0" smtClean="0">
                <a:solidFill>
                  <a:schemeClr val="tx1"/>
                </a:solidFill>
              </a:rPr>
              <a:t>).</a:t>
            </a:r>
            <a:endParaRPr lang="ru-RU" sz="2100" dirty="0">
              <a:solidFill>
                <a:schemeClr val="tx1"/>
              </a:solidFill>
            </a:endParaRPr>
          </a:p>
          <a:p>
            <a:r>
              <a:rPr lang="ru-RU" sz="2100" dirty="0">
                <a:solidFill>
                  <a:schemeClr val="tx1"/>
                </a:solidFill>
              </a:rPr>
              <a:t>Объём выработки первой очереди за 7 </a:t>
            </a:r>
            <a:r>
              <a:rPr lang="ru-RU" sz="2100" dirty="0" smtClean="0">
                <a:solidFill>
                  <a:schemeClr val="tx1"/>
                </a:solidFill>
              </a:rPr>
              <a:t>месяцев – 4,5 ГВт*ч.</a:t>
            </a:r>
          </a:p>
          <a:p>
            <a:pPr algn="just"/>
            <a:r>
              <a:rPr lang="ru-RU" sz="2100" dirty="0">
                <a:solidFill>
                  <a:schemeClr val="tx1"/>
                </a:solidFill>
              </a:rPr>
              <a:t>Годовая выработка СЭС составит 17–18 ГВт в </a:t>
            </a:r>
            <a:r>
              <a:rPr lang="ru-RU" sz="2100" dirty="0" smtClean="0">
                <a:solidFill>
                  <a:schemeClr val="tx1"/>
                </a:solidFill>
              </a:rPr>
              <a:t>час.</a:t>
            </a:r>
          </a:p>
          <a:p>
            <a:r>
              <a:rPr lang="ru-RU" sz="2100" dirty="0" smtClean="0">
                <a:solidFill>
                  <a:schemeClr val="tx1"/>
                </a:solidFill>
              </a:rPr>
              <a:t>Собственник – ООО </a:t>
            </a:r>
            <a:r>
              <a:rPr lang="ru-RU" sz="2100" dirty="0">
                <a:solidFill>
                  <a:schemeClr val="tx1"/>
                </a:solidFill>
              </a:rPr>
              <a:t>«</a:t>
            </a:r>
            <a:r>
              <a:rPr lang="ru-RU" sz="2100" dirty="0" err="1">
                <a:solidFill>
                  <a:schemeClr val="tx1"/>
                </a:solidFill>
              </a:rPr>
              <a:t>Авелар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err="1">
                <a:solidFill>
                  <a:schemeClr val="tx1"/>
                </a:solidFill>
              </a:rPr>
              <a:t>Солар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chemeClr val="tx1"/>
                </a:solidFill>
              </a:rPr>
              <a:t>Технолоджи».</a:t>
            </a:r>
          </a:p>
          <a:p>
            <a:r>
              <a:rPr lang="ru-RU" sz="2100" dirty="0">
                <a:solidFill>
                  <a:schemeClr val="tx1"/>
                </a:solidFill>
              </a:rPr>
              <a:t>Строительство первой очереди </a:t>
            </a:r>
            <a:r>
              <a:rPr lang="ru-RU" sz="2100" dirty="0" smtClean="0">
                <a:solidFill>
                  <a:schemeClr val="tx1"/>
                </a:solidFill>
              </a:rPr>
              <a:t>– 600 </a:t>
            </a:r>
            <a:r>
              <a:rPr lang="ru-RU" sz="2100" dirty="0">
                <a:solidFill>
                  <a:schemeClr val="tx1"/>
                </a:solidFill>
              </a:rPr>
              <a:t>миллионов </a:t>
            </a:r>
            <a:r>
              <a:rPr lang="ru-RU" sz="2100" dirty="0" smtClean="0">
                <a:solidFill>
                  <a:schemeClr val="tx1"/>
                </a:solidFill>
              </a:rPr>
              <a:t>рублей.</a:t>
            </a:r>
            <a:endParaRPr lang="ru-RU" sz="2100" dirty="0">
              <a:solidFill>
                <a:schemeClr val="tx1"/>
              </a:solidFill>
            </a:endParaRPr>
          </a:p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78" y="2901662"/>
            <a:ext cx="5539594" cy="299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4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08353"/>
            <a:ext cx="8761413" cy="706964"/>
          </a:xfrm>
        </p:spPr>
        <p:txBody>
          <a:bodyPr/>
          <a:lstStyle/>
          <a:p>
            <a:r>
              <a:rPr lang="ru-RU" dirty="0" smtClean="0"/>
              <a:t>Экологические аспекты солнечной электроэнергетики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77" y="2429691"/>
            <a:ext cx="4767943" cy="39057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Как сообщают СМИ, экологические </a:t>
            </a:r>
            <a:r>
              <a:rPr lang="ru-RU" dirty="0"/>
              <a:t>риски сведены к минимуму. По данным Минэкологии, выработка аналогичного объема энергии традиционным </a:t>
            </a:r>
            <a:r>
              <a:rPr lang="ru-RU" dirty="0" smtClean="0"/>
              <a:t>способом </a:t>
            </a:r>
            <a:r>
              <a:rPr lang="ru-RU" dirty="0"/>
              <a:t>на </a:t>
            </a:r>
            <a:r>
              <a:rPr lang="ru-RU" dirty="0" smtClean="0"/>
              <a:t>ТЭЦ </a:t>
            </a:r>
            <a:r>
              <a:rPr lang="ru-RU" dirty="0"/>
              <a:t>сопряжена с выбросом в атмосферу 4</a:t>
            </a:r>
            <a:r>
              <a:rPr lang="ru-RU" dirty="0" smtClean="0"/>
              <a:t> тыс. </a:t>
            </a:r>
            <a:r>
              <a:rPr lang="ru-RU" dirty="0"/>
              <a:t>тонн загрязняющих веществ.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     Ввод солнечных электростанций позволит улучшить экологию и снизить вредные выбросы в атмосферу на 53 тыс. тонн в год. Известно, что районы на юге Башкирии обладают высоким уровнем солнечной радиации.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2475412"/>
            <a:ext cx="6078631" cy="381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множение 4"/>
          <p:cNvSpPr/>
          <p:nvPr/>
        </p:nvSpPr>
        <p:spPr>
          <a:xfrm rot="768254">
            <a:off x="6988629" y="4572000"/>
            <a:ext cx="313509" cy="313508"/>
          </a:xfrm>
          <a:prstGeom prst="mathMultiply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363637" y="4239399"/>
            <a:ext cx="831840" cy="3231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95476" y="3916234"/>
            <a:ext cx="186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Бугульчанская</a:t>
            </a:r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СЭС</a:t>
            </a:r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1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91" y="3000828"/>
            <a:ext cx="5159829" cy="2621644"/>
          </a:xfrm>
        </p:spPr>
        <p:txBody>
          <a:bodyPr/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роектирование </a:t>
            </a:r>
            <a:r>
              <a:rPr lang="ru-RU" dirty="0"/>
              <a:t>новых электростанций осуществляется силами научно-технического центра в Санкт-Петербурге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Всего </a:t>
            </a:r>
            <a:r>
              <a:rPr lang="ru-RU" dirty="0" smtClean="0"/>
              <a:t>в </a:t>
            </a:r>
            <a:r>
              <a:rPr lang="ru-RU" dirty="0"/>
              <a:t>регионе </a:t>
            </a:r>
            <a:r>
              <a:rPr lang="ru-RU" dirty="0" smtClean="0"/>
              <a:t>Башкортостана до </a:t>
            </a:r>
            <a:r>
              <a:rPr lang="ru-RU" dirty="0"/>
              <a:t>2018 года должно быть построено семь солнечных электростанций общей стоимостью в 6 млрд. рублей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3" y="2826277"/>
            <a:ext cx="5285377" cy="297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783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377" y="3207416"/>
            <a:ext cx="7701663" cy="933509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Спасибо за внимание!</a:t>
            </a:r>
            <a:endParaRPr lang="ru-RU" sz="48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5133704"/>
            <a:ext cx="1209422" cy="8860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3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3" y="2429690"/>
            <a:ext cx="9086325" cy="41801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Физика: Учеб. для 11 </a:t>
            </a:r>
            <a:r>
              <a:rPr lang="ru-RU" dirty="0" err="1"/>
              <a:t>кл</a:t>
            </a:r>
            <a:r>
              <a:rPr lang="ru-RU" dirty="0"/>
              <a:t>. </a:t>
            </a:r>
            <a:r>
              <a:rPr lang="ru-RU" dirty="0" err="1"/>
              <a:t>общеобразоват</a:t>
            </a:r>
            <a:r>
              <a:rPr lang="ru-RU" dirty="0"/>
              <a:t>. учреждений / Г. Я. </a:t>
            </a:r>
            <a:r>
              <a:rPr lang="ru-RU" dirty="0" err="1"/>
              <a:t>Мякишев</a:t>
            </a:r>
            <a:r>
              <a:rPr lang="ru-RU" dirty="0"/>
              <a:t>, Б. Б. </a:t>
            </a:r>
            <a:r>
              <a:rPr lang="ru-RU" dirty="0" err="1"/>
              <a:t>Буховцев</a:t>
            </a:r>
            <a:r>
              <a:rPr lang="ru-RU" dirty="0"/>
              <a:t>. – 12-е изд. – М. : Просвещения, 2004. – 336 с., 2 л. ил. – </a:t>
            </a:r>
            <a:r>
              <a:rPr lang="en-US" dirty="0"/>
              <a:t>ISBN </a:t>
            </a:r>
            <a:r>
              <a:rPr lang="en-US" dirty="0" smtClean="0"/>
              <a:t>5-09-013165-1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www.scienceforum.ru/2016/1678/23374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://ru.wikipedia.org/wiki/%</a:t>
            </a:r>
            <a:r>
              <a:rPr lang="en-US" dirty="0" smtClean="0">
                <a:hlinkClick r:id="rId3"/>
              </a:rPr>
              <a:t>D0%90%D0%BB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https://ru.wikipedia.org/wiki/%</a:t>
            </a:r>
            <a:r>
              <a:rPr lang="en-US" dirty="0" smtClean="0">
                <a:hlinkClick r:id="rId4"/>
              </a:rPr>
              <a:t>D0%A1%D0%BE%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https://ru.wikipedia.org/wiki/%</a:t>
            </a:r>
            <a:r>
              <a:rPr lang="en-US" dirty="0" smtClean="0">
                <a:hlinkClick r:id="rId5"/>
              </a:rPr>
              <a:t>D0%91%D1%83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www.gigavat.com/ses_tipi.php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7"/>
              </a:rPr>
              <a:t>http://pvblog.unisolex.com/?</a:t>
            </a:r>
            <a:r>
              <a:rPr lang="en-US" dirty="0" smtClean="0">
                <a:hlinkClick r:id="rId7"/>
              </a:rPr>
              <a:t>p=235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alternativenergy.ru/solnechnaya-energetika/370-vechnye-istochniki-energii.html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news.yandex.ru/yandsearch?text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197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395" y="2403566"/>
            <a:ext cx="8761412" cy="4114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/>
              <a:t>    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400" dirty="0" smtClean="0"/>
              <a:t> </a:t>
            </a:r>
            <a:r>
              <a:rPr lang="ru-RU" sz="2200" dirty="0">
                <a:latin typeface="Century Gothic" pitchFamily="34" charset="0"/>
              </a:rPr>
              <a:t>рассмотреть способ производства и передачи электроэнергии на примере </a:t>
            </a:r>
            <a:r>
              <a:rPr lang="ru-RU" sz="2200" dirty="0" smtClean="0">
                <a:latin typeface="Century Gothic" pitchFamily="34" charset="0"/>
              </a:rPr>
              <a:t>солнечных </a:t>
            </a:r>
            <a:r>
              <a:rPr lang="ru-RU" sz="2200" dirty="0">
                <a:latin typeface="Century Gothic" pitchFamily="34" charset="0"/>
              </a:rPr>
              <a:t>электростанций</a:t>
            </a:r>
            <a:r>
              <a:rPr lang="ru-RU" sz="2200" dirty="0" smtClean="0">
                <a:latin typeface="Century Gothic" pitchFamily="34" charset="0"/>
              </a:rPr>
              <a:t>.</a:t>
            </a:r>
          </a:p>
          <a:p>
            <a:pPr marL="0" indent="0" algn="just">
              <a:buClr>
                <a:schemeClr val="accent4"/>
              </a:buClr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</a:t>
            </a:r>
            <a:r>
              <a:rPr lang="ru-RU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Задачи</a:t>
            </a:r>
            <a:r>
              <a:rPr lang="ru-RU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</a:p>
          <a:p>
            <a:pPr marL="683550" indent="-457200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ru-RU" sz="2200" dirty="0">
                <a:latin typeface="Century Gothic" pitchFamily="34" charset="0"/>
              </a:rPr>
              <a:t>Уточнить понятийный </a:t>
            </a:r>
            <a:r>
              <a:rPr lang="ru-RU" sz="2200" dirty="0" smtClean="0">
                <a:latin typeface="Century Gothic" pitchFamily="34" charset="0"/>
              </a:rPr>
              <a:t>аппарат.</a:t>
            </a:r>
            <a:endParaRPr lang="ru-RU" sz="2200" dirty="0">
              <a:latin typeface="Century Gothic" pitchFamily="34" charset="0"/>
            </a:endParaRPr>
          </a:p>
          <a:p>
            <a:pPr marL="683550" indent="-457200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ru-RU" sz="2200" dirty="0">
                <a:latin typeface="Century Gothic" pitchFamily="34" charset="0"/>
              </a:rPr>
              <a:t>Познакомиться с классификацией С</a:t>
            </a:r>
            <a:r>
              <a:rPr lang="ru-RU" sz="2200" dirty="0" smtClean="0">
                <a:latin typeface="Century Gothic" pitchFamily="34" charset="0"/>
              </a:rPr>
              <a:t>ЭС.</a:t>
            </a:r>
            <a:endParaRPr lang="ru-RU" sz="2200" dirty="0">
              <a:latin typeface="Century Gothic" pitchFamily="34" charset="0"/>
            </a:endParaRPr>
          </a:p>
          <a:p>
            <a:pPr marL="683550" indent="-457200" algn="just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ru-RU" sz="2200" dirty="0">
                <a:latin typeface="Century Gothic" pitchFamily="34" charset="0"/>
              </a:rPr>
              <a:t>Для </a:t>
            </a:r>
            <a:r>
              <a:rPr lang="ru-RU" sz="2200" dirty="0" err="1" smtClean="0">
                <a:latin typeface="Century Gothic" pitchFamily="34" charset="0"/>
              </a:rPr>
              <a:t>Бугульчанской</a:t>
            </a:r>
            <a:r>
              <a:rPr lang="ru-RU" sz="2200" dirty="0" smtClean="0">
                <a:latin typeface="Century Gothic" pitchFamily="34" charset="0"/>
              </a:rPr>
              <a:t> СЭС:</a:t>
            </a:r>
            <a:endParaRPr lang="ru-RU" sz="2200" dirty="0">
              <a:latin typeface="Century Gothic" pitchFamily="34" charset="0"/>
            </a:endParaRPr>
          </a:p>
          <a:p>
            <a:pPr marL="914400" lvl="1" indent="-457200" algn="just">
              <a:buClr>
                <a:srgbClr val="92D050"/>
              </a:buClr>
              <a:buFont typeface="+mj-lt"/>
              <a:buAutoNum type="arabicParenR"/>
            </a:pPr>
            <a:r>
              <a:rPr lang="ru-RU" sz="2200" dirty="0">
                <a:latin typeface="Century Gothic" pitchFamily="34" charset="0"/>
              </a:rPr>
              <a:t>изучить историю разработки и </a:t>
            </a:r>
            <a:r>
              <a:rPr lang="ru-RU" sz="2200" dirty="0" smtClean="0">
                <a:latin typeface="Century Gothic" pitchFamily="34" charset="0"/>
              </a:rPr>
              <a:t>строительства</a:t>
            </a:r>
            <a:r>
              <a:rPr lang="ru-RU" sz="2200" dirty="0">
                <a:latin typeface="Century Gothic" pitchFamily="34" charset="0"/>
              </a:rPr>
              <a:t>;</a:t>
            </a:r>
          </a:p>
          <a:p>
            <a:pPr marL="914400" lvl="1" indent="-457200" algn="just">
              <a:buClr>
                <a:srgbClr val="92D050"/>
              </a:buClr>
              <a:buFont typeface="+mj-lt"/>
              <a:buAutoNum type="arabicParenR"/>
            </a:pPr>
            <a:r>
              <a:rPr lang="ru-RU" sz="2200" dirty="0">
                <a:latin typeface="Century Gothic" pitchFamily="34" charset="0"/>
              </a:rPr>
              <a:t>уточнить, к какому виду относится </a:t>
            </a:r>
            <a:r>
              <a:rPr lang="ru-RU" sz="2200" dirty="0" err="1" smtClean="0">
                <a:latin typeface="Century Gothic" pitchFamily="34" charset="0"/>
              </a:rPr>
              <a:t>Бугульчанская</a:t>
            </a:r>
            <a:r>
              <a:rPr lang="ru-RU" sz="2200" dirty="0" smtClean="0">
                <a:latin typeface="Century Gothic" pitchFamily="34" charset="0"/>
              </a:rPr>
              <a:t> СЭС согласно </a:t>
            </a:r>
            <a:r>
              <a:rPr lang="ru-RU" sz="2200" dirty="0">
                <a:latin typeface="Century Gothic" pitchFamily="34" charset="0"/>
              </a:rPr>
              <a:t>классификации;</a:t>
            </a:r>
          </a:p>
          <a:p>
            <a:pPr marL="914400" lvl="1" indent="-457200" algn="just">
              <a:buClr>
                <a:srgbClr val="92D050"/>
              </a:buClr>
              <a:buFont typeface="+mj-lt"/>
              <a:buAutoNum type="arabicParenR"/>
            </a:pPr>
            <a:r>
              <a:rPr lang="ru-RU" sz="2200" dirty="0">
                <a:latin typeface="Century Gothic" pitchFamily="34" charset="0"/>
              </a:rPr>
              <a:t>выяснить способ получения электроэнергии на данном типе станции;</a:t>
            </a:r>
          </a:p>
          <a:p>
            <a:pPr marL="914400" lvl="1" indent="-457200" algn="just">
              <a:buClr>
                <a:srgbClr val="92D050"/>
              </a:buClr>
              <a:buFont typeface="+mj-lt"/>
              <a:buAutoNum type="arabicParenR"/>
            </a:pPr>
            <a:r>
              <a:rPr lang="ru-RU" sz="2200" dirty="0">
                <a:latin typeface="Century Gothic" pitchFamily="34" charset="0"/>
              </a:rPr>
              <a:t>перечислить основные технические характеристики.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sz="2400" dirty="0">
              <a:latin typeface="Century Gothic" pitchFamily="34" charset="0"/>
            </a:endParaRPr>
          </a:p>
          <a:p>
            <a:pPr marL="0" indent="0">
              <a:buNone/>
            </a:pP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8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Альтернативные источники энергии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77" y="2745327"/>
            <a:ext cx="5962205" cy="31932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</a:t>
            </a:r>
            <a:r>
              <a:rPr lang="ru-RU" sz="2200" u="sng" dirty="0" smtClean="0"/>
              <a:t>Альтернативные источники энергии</a:t>
            </a:r>
            <a:r>
              <a:rPr lang="ru-RU" sz="2200" dirty="0" smtClean="0"/>
              <a:t> – это возобновляемые ресурсы, которые заменяют </a:t>
            </a:r>
            <a:r>
              <a:rPr lang="ru-RU" sz="2200" dirty="0"/>
              <a:t>собой традиционные источники энергии, функционирующие на нефти, добываемом природном газе и угле, которые при сгорании выделяют в атмосферу углекислый газ, способствующий росту парникового эффекта и глобальному </a:t>
            </a:r>
            <a:r>
              <a:rPr lang="ru-RU" sz="2200" dirty="0" smtClean="0"/>
              <a:t>потеплению.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53" y="2758345"/>
            <a:ext cx="4863341" cy="316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9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Альтернативные источники энергии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492138"/>
              </p:ext>
            </p:extLst>
          </p:nvPr>
        </p:nvGraphicFramePr>
        <p:xfrm>
          <a:off x="554183" y="2419004"/>
          <a:ext cx="11166762" cy="419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1552" y="5512527"/>
            <a:ext cx="708007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Приливные электростанции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Используют </a:t>
            </a:r>
            <a:r>
              <a:rPr lang="ru-RU" sz="1600" dirty="0">
                <a:solidFill>
                  <a:schemeClr val="bg1"/>
                </a:solidFill>
              </a:rPr>
              <a:t>энергию </a:t>
            </a:r>
            <a:r>
              <a:rPr lang="ru-RU" sz="1600" dirty="0" smtClean="0">
                <a:solidFill>
                  <a:schemeClr val="bg1"/>
                </a:solidFill>
              </a:rPr>
              <a:t>приливов, фактически </a:t>
            </a:r>
            <a:r>
              <a:rPr lang="ru-RU" sz="1600" dirty="0">
                <a:solidFill>
                  <a:schemeClr val="bg1"/>
                </a:solidFill>
              </a:rPr>
              <a:t>кинетическую энергию вращения </a:t>
            </a:r>
            <a:r>
              <a:rPr lang="ru-RU" sz="1600" dirty="0" smtClean="0">
                <a:solidFill>
                  <a:schemeClr val="bg1"/>
                </a:solidFill>
              </a:rPr>
              <a:t>Земли.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Солнечные электростанции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03" y="2856345"/>
            <a:ext cx="5852952" cy="229042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000" u="sng" dirty="0" smtClean="0"/>
              <a:t>Солнечные электростанции (</a:t>
            </a:r>
            <a:r>
              <a:rPr lang="ru-RU" sz="2000" b="1" i="1" u="sng" dirty="0" smtClean="0"/>
              <a:t>СЭС</a:t>
            </a:r>
            <a:r>
              <a:rPr lang="ru-RU" sz="2000" u="sng" dirty="0" smtClean="0"/>
              <a:t>)</a:t>
            </a:r>
            <a:r>
              <a:rPr lang="ru-RU" sz="2000" dirty="0" smtClean="0"/>
              <a:t> </a:t>
            </a:r>
            <a:r>
              <a:rPr lang="ru-RU" sz="2000" dirty="0"/>
              <a:t>- инженерное сооружение, преобразующее солнечную радиацию в электрическую энергию. </a:t>
            </a:r>
            <a:r>
              <a:rPr lang="ru-RU" sz="2000" dirty="0" smtClean="0"/>
              <a:t>Способы </a:t>
            </a:r>
            <a:r>
              <a:rPr lang="ru-RU" sz="2000" dirty="0"/>
              <a:t>преобразования солнечной радиации различны и зависят от конструкции электростанции</a:t>
            </a:r>
            <a:r>
              <a:rPr lang="ru-RU" sz="2000" dirty="0" smtClean="0"/>
              <a:t>.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9" y="2856345"/>
            <a:ext cx="5129644" cy="341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Классификация СЭС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119190"/>
              </p:ext>
            </p:extLst>
          </p:nvPr>
        </p:nvGraphicFramePr>
        <p:xfrm>
          <a:off x="975589" y="2092036"/>
          <a:ext cx="10385137" cy="476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СЭС башенного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14503"/>
            <a:ext cx="6910252" cy="44195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Данные </a:t>
            </a:r>
            <a:r>
              <a:rPr lang="ru-RU" dirty="0"/>
              <a:t>электростанции </a:t>
            </a:r>
            <a:r>
              <a:rPr lang="ru-RU" u="sng" dirty="0"/>
              <a:t>основаны на принципе получения водяного пара с использованием солнечной радиации</a:t>
            </a:r>
            <a:r>
              <a:rPr lang="ru-RU" dirty="0"/>
              <a:t>. В центре станции стоит башня высотой от 18 до 24 </a:t>
            </a:r>
            <a:r>
              <a:rPr lang="ru-RU" dirty="0" smtClean="0"/>
              <a:t>метров, </a:t>
            </a:r>
            <a:r>
              <a:rPr lang="ru-RU" dirty="0"/>
              <a:t>на вершине которой находится резервуар с водой. Этот резервуар покрашен в чёрный цвет для поглощения теплового и видимого излучения. </a:t>
            </a:r>
            <a:r>
              <a:rPr lang="ru-RU" dirty="0" smtClean="0"/>
              <a:t>По </a:t>
            </a:r>
            <a:r>
              <a:rPr lang="ru-RU" dirty="0"/>
              <a:t>кругу от башни на некотором расстоянии располагаются гелиостаты.</a:t>
            </a:r>
          </a:p>
          <a:p>
            <a:pPr marL="0" indent="0" algn="just">
              <a:buNone/>
            </a:pPr>
            <a:r>
              <a:rPr lang="ru-RU" dirty="0" smtClean="0"/>
              <a:t>    Гелиостат</a:t>
            </a:r>
            <a:r>
              <a:rPr lang="ru-RU" dirty="0"/>
              <a:t> — зеркало площадью в несколько квадратных </a:t>
            </a:r>
            <a:r>
              <a:rPr lang="ru-RU" dirty="0" smtClean="0"/>
              <a:t>метров, </a:t>
            </a:r>
            <a:r>
              <a:rPr lang="ru-RU" dirty="0"/>
              <a:t>закреплённое на опоре и подключённое к общей системе позиционирования. </a:t>
            </a:r>
            <a:r>
              <a:rPr lang="ru-RU" dirty="0" smtClean="0"/>
              <a:t>В </a:t>
            </a:r>
            <a:r>
              <a:rPr lang="ru-RU" dirty="0"/>
              <a:t>ясную солнечную погоду температура в резервуаре может достигать 700 </a:t>
            </a:r>
            <a:r>
              <a:rPr lang="ru-RU" dirty="0" smtClean="0"/>
              <a:t>C</a:t>
            </a:r>
            <a:r>
              <a:rPr lang="ru-RU" baseline="30000" dirty="0" smtClean="0"/>
              <a:t>0</a:t>
            </a:r>
            <a:r>
              <a:rPr lang="ru-RU" dirty="0" smtClean="0"/>
              <a:t>. Фактически </a:t>
            </a:r>
            <a:r>
              <a:rPr lang="ru-RU" dirty="0"/>
              <a:t>на станциях такого типа можно получить сравнительно большой КПД (около 20 </a:t>
            </a:r>
            <a:r>
              <a:rPr lang="ru-RU" dirty="0" smtClean="0"/>
              <a:t>%) </a:t>
            </a:r>
            <a:r>
              <a:rPr lang="ru-RU" dirty="0"/>
              <a:t>и высокие мощности.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51" y="2442955"/>
            <a:ext cx="4211783" cy="315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99905" y="5747007"/>
            <a:ext cx="433647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Модель солнечной электростанции башенного типа в Политехническом музее (г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. Москва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87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СЭС тарельчатого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791" y="2409536"/>
            <a:ext cx="6437336" cy="42683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Данный </a:t>
            </a:r>
            <a:r>
              <a:rPr lang="ru-RU" dirty="0"/>
              <a:t>тип СЭС </a:t>
            </a:r>
            <a:r>
              <a:rPr lang="ru-RU" u="sng" dirty="0"/>
              <a:t>использует принцип получения электроэнергии, схожий с таковым у башенных СЭС</a:t>
            </a:r>
            <a:r>
              <a:rPr lang="ru-RU" dirty="0"/>
              <a:t>, но есть отличия в конструкции самой станции. Станция состоит из отдельных модулей. Модуль состоит из опоры, на которую крепится ферменная конструкция приемника и отражателя. Приёмник расположен примерно в области концентрации отраженного солнечного света. Отражатель состоит из зеркал в форме, напоминающей </a:t>
            </a:r>
            <a:r>
              <a:rPr lang="ru-RU" dirty="0" smtClean="0"/>
              <a:t>тарелки, </a:t>
            </a:r>
            <a:r>
              <a:rPr lang="ru-RU" dirty="0"/>
              <a:t>радиально расположенных на ферме. Диаметры этих зеркал достигают 2 </a:t>
            </a:r>
            <a:r>
              <a:rPr lang="ru-RU" dirty="0" smtClean="0"/>
              <a:t>метров, </a:t>
            </a:r>
            <a:r>
              <a:rPr lang="ru-RU" dirty="0"/>
              <a:t>а количество зеркал — нескольких </a:t>
            </a:r>
            <a:r>
              <a:rPr lang="ru-RU" dirty="0" smtClean="0"/>
              <a:t>десятков </a:t>
            </a:r>
            <a:r>
              <a:rPr lang="ru-RU" dirty="0"/>
              <a:t>(в зависимости от мощности модуля). Такие станции могут состоять как из одного модуля (автономные), так и из нескольких десятков (работа параллельно с сетью).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59" y="1480032"/>
            <a:ext cx="3517650" cy="235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5" y="4078527"/>
            <a:ext cx="3530713" cy="259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0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4757</TotalTime>
  <Words>1277</Words>
  <Application>Microsoft Office PowerPoint</Application>
  <PresentationFormat>Широкоэкранный</PresentationFormat>
  <Paragraphs>114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Совет директоров</vt:lpstr>
      <vt:lpstr>Альтернативные источники электроэнергии: солнечные электростанции. Бугульчанская СЭС</vt:lpstr>
      <vt:lpstr>Содержание:</vt:lpstr>
      <vt:lpstr>Цели и задачи</vt:lpstr>
      <vt:lpstr>Альтернативные источники энергии</vt:lpstr>
      <vt:lpstr>Альтернативные источники энергии</vt:lpstr>
      <vt:lpstr>Солнечные электростанции</vt:lpstr>
      <vt:lpstr>          Классификация СЭС</vt:lpstr>
      <vt:lpstr>СЭС башенного типа</vt:lpstr>
      <vt:lpstr>СЭС тарельчатого типа</vt:lpstr>
      <vt:lpstr>СЭС, использующие фотобатареи</vt:lpstr>
      <vt:lpstr>СЭС, использующие параболические концентраторы </vt:lpstr>
      <vt:lpstr>Комбинированные СЭС</vt:lpstr>
      <vt:lpstr>Солнечно-вакуумные электростанции </vt:lpstr>
      <vt:lpstr>Аэростатные солнечные электростанции </vt:lpstr>
      <vt:lpstr>СЭС в России</vt:lpstr>
      <vt:lpstr>Бугульчанская СЭС</vt:lpstr>
      <vt:lpstr>Историческая справка</vt:lpstr>
      <vt:lpstr>Устройство Бугульчанской СЭС</vt:lpstr>
      <vt:lpstr>Устройство Бугульчанской СЭС</vt:lpstr>
      <vt:lpstr>Схема работы Бугульчанской СЭС</vt:lpstr>
      <vt:lpstr>Технические характеристики Бугульчанской СЭС</vt:lpstr>
      <vt:lpstr>Экологические аспекты солнечной электроэнергетики </vt:lpstr>
      <vt:lpstr>Это интересно!</vt:lpstr>
      <vt:lpstr>Спасибо за внимание!</vt:lpstr>
      <vt:lpstr>Источники: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 Latysheva</dc:creator>
  <cp:lastModifiedBy>Veronika Latysheva</cp:lastModifiedBy>
  <cp:revision>104</cp:revision>
  <dcterms:created xsi:type="dcterms:W3CDTF">2016-11-27T13:32:17Z</dcterms:created>
  <dcterms:modified xsi:type="dcterms:W3CDTF">2016-12-04T18:14:50Z</dcterms:modified>
</cp:coreProperties>
</file>